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0"/>
  </p:notesMasterIdLst>
  <p:handoutMasterIdLst>
    <p:handoutMasterId r:id="rId51"/>
  </p:handoutMasterIdLst>
  <p:sldIdLst>
    <p:sldId id="256" r:id="rId2"/>
    <p:sldId id="257" r:id="rId3"/>
    <p:sldId id="380" r:id="rId4"/>
    <p:sldId id="265" r:id="rId5"/>
    <p:sldId id="288" r:id="rId6"/>
    <p:sldId id="433" r:id="rId7"/>
    <p:sldId id="434" r:id="rId8"/>
    <p:sldId id="406" r:id="rId9"/>
    <p:sldId id="355" r:id="rId10"/>
    <p:sldId id="435" r:id="rId11"/>
    <p:sldId id="436" r:id="rId12"/>
    <p:sldId id="437" r:id="rId13"/>
    <p:sldId id="390" r:id="rId14"/>
    <p:sldId id="438" r:id="rId15"/>
    <p:sldId id="439" r:id="rId16"/>
    <p:sldId id="440" r:id="rId17"/>
    <p:sldId id="441" r:id="rId18"/>
    <p:sldId id="442" r:id="rId19"/>
    <p:sldId id="443" r:id="rId20"/>
    <p:sldId id="444" r:id="rId21"/>
    <p:sldId id="445" r:id="rId22"/>
    <p:sldId id="448" r:id="rId23"/>
    <p:sldId id="447" r:id="rId24"/>
    <p:sldId id="449" r:id="rId25"/>
    <p:sldId id="312" r:id="rId26"/>
    <p:sldId id="301" r:id="rId27"/>
    <p:sldId id="330" r:id="rId28"/>
    <p:sldId id="336" r:id="rId29"/>
    <p:sldId id="397" r:id="rId30"/>
    <p:sldId id="429" r:id="rId31"/>
    <p:sldId id="401" r:id="rId32"/>
    <p:sldId id="367" r:id="rId33"/>
    <p:sldId id="403" r:id="rId34"/>
    <p:sldId id="404" r:id="rId35"/>
    <p:sldId id="395" r:id="rId36"/>
    <p:sldId id="410" r:id="rId37"/>
    <p:sldId id="411" r:id="rId38"/>
    <p:sldId id="430" r:id="rId39"/>
    <p:sldId id="354" r:id="rId40"/>
    <p:sldId id="389" r:id="rId41"/>
    <p:sldId id="431" r:id="rId42"/>
    <p:sldId id="304" r:id="rId43"/>
    <p:sldId id="424" r:id="rId44"/>
    <p:sldId id="425" r:id="rId45"/>
    <p:sldId id="426" r:id="rId46"/>
    <p:sldId id="428" r:id="rId47"/>
    <p:sldId id="427" r:id="rId48"/>
    <p:sldId id="42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34"/>
          </p14:sldIdLst>
        </p14:section>
        <p14:section name="要素技術" id="{06651500-9F65-4E05-9904-98DB0DD17F79}">
          <p14:sldIdLst>
            <p14:sldId id="406"/>
            <p14:sldId id="355"/>
          </p14:sldIdLst>
        </p14:section>
        <p14:section name="提案手法" id="{2922E05D-4D01-46CA-8258-DAE663112894}">
          <p14:sldIdLst>
            <p14:sldId id="435"/>
            <p14:sldId id="436"/>
            <p14:sldId id="437"/>
          </p14:sldIdLst>
        </p14:section>
        <p14:section name="実験設定" id="{57D13AC2-5BAF-4A05-8C94-90F750AD787E}">
          <p14:sldIdLst>
            <p14:sldId id="390"/>
            <p14:sldId id="438"/>
            <p14:sldId id="439"/>
            <p14:sldId id="440"/>
            <p14:sldId id="441"/>
            <p14:sldId id="442"/>
            <p14:sldId id="443"/>
            <p14:sldId id="444"/>
            <p14:sldId id="445"/>
            <p14:sldId id="448"/>
            <p14:sldId id="447"/>
          </p14:sldIdLst>
        </p14:section>
        <p14:section name="まとめ・課題" id="{1CDB7562-F34D-405E-9325-C263D6928193}">
          <p14:sldIdLst>
            <p14:sldId id="449"/>
            <p14:sldId id="312"/>
            <p14:sldId id="301"/>
            <p14:sldId id="330"/>
            <p14:sldId id="336"/>
          </p14:sldIdLst>
        </p14:section>
        <p14:section name="予備" id="{BBFA7761-7406-4169-9063-D47FBB3FFA2F}">
          <p14:sldIdLst>
            <p14:sldId id="397"/>
            <p14:sldId id="429"/>
            <p14:sldId id="401"/>
            <p14:sldId id="367"/>
            <p14:sldId id="403"/>
            <p14:sldId id="404"/>
            <p14:sldId id="395"/>
            <p14:sldId id="410"/>
            <p14:sldId id="411"/>
            <p14:sldId id="430"/>
            <p14:sldId id="354"/>
            <p14:sldId id="389"/>
            <p14:sldId id="431"/>
            <p14:sldId id="304"/>
            <p14:sldId id="424"/>
            <p14:sldId id="425"/>
            <p14:sldId id="426"/>
            <p14:sldId id="428"/>
            <p14:sldId id="427"/>
            <p14:sldId id="4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9DC3E6"/>
    <a:srgbClr val="E05073"/>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89505" autoAdjust="0"/>
  </p:normalViewPr>
  <p:slideViewPr>
    <p:cSldViewPr snapToGrid="0">
      <p:cViewPr>
        <p:scale>
          <a:sx n="65" d="100"/>
          <a:sy n="65" d="100"/>
        </p:scale>
        <p:origin x="1204" y="124"/>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2024/11/29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2024/11/29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分散表現の最適な統合手法の検討</a:t>
            </a:r>
            <a:endParaRPr lang="en-US" altLang="ja-JP" dirty="0">
              <a:solidFill>
                <a:schemeClr val="tx1"/>
              </a:solidFill>
            </a:endParaRPr>
          </a:p>
          <a:p>
            <a:r>
              <a:rPr kumimoji="1" lang="ja-JP" altLang="en-US" dirty="0">
                <a:solidFill>
                  <a:schemeClr val="tx1"/>
                </a:solidFill>
              </a:rPr>
              <a:t>ソフトウェアシステム研究グループ </a:t>
            </a:r>
            <a:r>
              <a:rPr kumimoji="1" lang="en-US" altLang="ja-JP" dirty="0">
                <a:solidFill>
                  <a:schemeClr val="tx1"/>
                </a:solidFill>
              </a:rPr>
              <a:t>M1</a:t>
            </a:r>
            <a:r>
              <a:rPr kumimoji="1" lang="ja-JP" altLang="en-US" dirty="0">
                <a:solidFill>
                  <a:schemeClr val="tx1"/>
                </a:solidFill>
              </a:rPr>
              <a:t>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r>
              <a:rPr lang="ja-JP" altLang="en-US" dirty="0"/>
              <a:t>次に、データセットに含まれるタイトルや本文の情報から記事本文の要約文を生成する手法について説明します。</a:t>
            </a:r>
            <a:endParaRPr lang="en-US" altLang="ja-JP" dirty="0"/>
          </a:p>
          <a:p>
            <a:endParaRPr lang="ja-JP" altLang="en-US" dirty="0"/>
          </a:p>
          <a:p>
            <a:r>
              <a:rPr lang="ja-JP" altLang="en-US" dirty="0"/>
              <a:t>生成方法は各記事データ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を作成し、大規模言語モデル</a:t>
            </a:r>
            <a:r>
              <a:rPr lang="en-US" altLang="ja-JP" dirty="0"/>
              <a:t>API</a:t>
            </a:r>
            <a:r>
              <a:rPr lang="ja-JP" altLang="en-US" dirty="0"/>
              <a:t>からの回答を要約文</a:t>
            </a:r>
            <a:r>
              <a:rPr lang="en-US" altLang="ja-JP" dirty="0"/>
              <a:t>D_{summary}</a:t>
            </a:r>
            <a:r>
              <a:rPr lang="ja-JP" altLang="en-US" dirty="0"/>
              <a:t>とします。</a:t>
            </a:r>
          </a:p>
          <a:p>
            <a:r>
              <a:rPr lang="ja-JP" altLang="en-US" dirty="0"/>
              <a:t>本研究では大規模言語モデル</a:t>
            </a:r>
            <a:r>
              <a:rPr lang="en-US" altLang="ja-JP" dirty="0"/>
              <a:t>API</a:t>
            </a:r>
            <a:r>
              <a:rPr lang="ja-JP" altLang="en-US" dirty="0"/>
              <a:t>として</a:t>
            </a:r>
            <a:r>
              <a:rPr lang="en-US" altLang="ja-JP" dirty="0"/>
              <a:t>Preferred </a:t>
            </a:r>
            <a:r>
              <a:rPr lang="en-US" altLang="ja-JP" dirty="0" err="1"/>
              <a:t>NetWorks</a:t>
            </a:r>
            <a:r>
              <a:rPr lang="ja-JP" altLang="en-US" dirty="0"/>
              <a:t>が提供している</a:t>
            </a:r>
            <a:r>
              <a:rPr lang="en-US" altLang="ja-JP" dirty="0"/>
              <a:t>PLaMo API</a:t>
            </a:r>
            <a:r>
              <a:rPr lang="ja-JP" altLang="en-US" dirty="0"/>
              <a:t>を使用しました。</a:t>
            </a:r>
          </a:p>
          <a:p>
            <a:endParaRPr lang="en-US" altLang="ja-JP" dirty="0"/>
          </a:p>
          <a:p>
            <a:r>
              <a:rPr lang="ja-JP" altLang="en-US" dirty="0"/>
              <a:t>そして、提案モデルの入力形式は先行研究に倣って、元データに関係する部分は </a:t>
            </a:r>
            <a:r>
              <a:rPr lang="en-US" altLang="ja-JP" dirty="0"/>
              <a:t>[</a:t>
            </a:r>
            <a:r>
              <a:rPr lang="en-US" altLang="ja-JP" dirty="0" err="1"/>
              <a:t>cls</a:t>
            </a:r>
            <a:r>
              <a:rPr lang="en-US" altLang="ja-JP" dirty="0"/>
              <a:t>] D_{title} [SEP] D_{body} </a:t>
            </a:r>
            <a:r>
              <a:rPr lang="ja-JP" altLang="en-US" dirty="0"/>
              <a:t>とし、</a:t>
            </a:r>
            <a:endParaRPr lang="en-US" altLang="ja-JP" dirty="0"/>
          </a:p>
          <a:p>
            <a:r>
              <a:rPr lang="ja-JP" altLang="en-US" dirty="0"/>
              <a:t>要約項に関わる部分の入力は図のように設定しました。</a:t>
            </a:r>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例ほど示します。詳細は省きますが</a:t>
            </a:r>
            <a:endParaRPr lang="en-US" altLang="ja-JP" dirty="0"/>
          </a:p>
          <a:p>
            <a:endParaRPr lang="en-US" altLang="ja-JP" dirty="0"/>
          </a:p>
          <a:p>
            <a:r>
              <a:rPr lang="ja-JP" altLang="en-US" dirty="0"/>
              <a:t>主観的評価ではありますが原文に含まれる固有名詞などが</a:t>
            </a:r>
            <a:endParaRPr lang="en-US" altLang="ja-JP" dirty="0"/>
          </a:p>
          <a:p>
            <a:r>
              <a:rPr lang="ja-JP" altLang="en-US" dirty="0"/>
              <a:t>しっかり相対的に文頭に出現しており</a:t>
            </a:r>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また、ニュース記事である特性上、末尾に記載されている</a:t>
            </a:r>
            <a:endParaRPr lang="en-US" altLang="ja-JP" dirty="0"/>
          </a:p>
          <a:p>
            <a:r>
              <a:rPr lang="ja-JP" altLang="en-US" dirty="0"/>
              <a:t>関連記事に関する文章が含まれていたとしても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ja-JP" alt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9F34-4735-2A3F-2A57-09FDF789B1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99E154-6C9B-045A-CCF6-2F4A5E8511C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また、分類器は</a:t>
                </a:r>
                <a:r>
                  <a:rPr lang="en-US" altLang="ja-JP" dirty="0"/>
                  <a:t>1</a:t>
                </a:r>
                <a:r>
                  <a:rPr lang="ja-JP" altLang="en-US" dirty="0"/>
                  <a:t>層の全結合層とし、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各 </a:t>
                </a:r>
                <a:r>
                  <a:rPr lang="en-US" altLang="ja-JP" sz="1200" dirty="0"/>
                  <a:t>BERT</a:t>
                </a:r>
                <a:r>
                  <a:rPr lang="ja-JP" altLang="en-US" sz="1200" dirty="0"/>
                  <a:t> モデルは最終層のみをファインチューニングするものとします。</a:t>
                </a:r>
                <a:r>
                  <a:rPr lang="ja-JP" altLang="en-US" sz="1200" dirty="0">
                    <a:solidFill>
                      <a:schemeClr val="tx1"/>
                    </a:solidFill>
                  </a:rPr>
                  <a:t> </a:t>
                </a:r>
                <a:endParaRPr lang="en-US" altLang="ja-JP" sz="1200" dirty="0">
                  <a:solidFill>
                    <a:schemeClr val="tx1"/>
                  </a:solidFill>
                </a:endParaRPr>
              </a:p>
              <a:p>
                <a:endParaRPr lang="ja-JP" altLang="en-US" dirty="0"/>
              </a:p>
            </p:txBody>
          </p:sp>
        </mc:Choice>
        <mc:Fallback xmlns="">
          <p:sp>
            <p:nvSpPr>
              <p:cNvPr id="3" name="ノート プレースホルダー 2">
                <a:extLst>
                  <a:ext uri="{FF2B5EF4-FFF2-40B4-BE49-F238E27FC236}">
                    <a16:creationId xmlns:a16="http://schemas.microsoft.com/office/drawing/2014/main" id="{005620D9-1C85-12A6-0C58-C593385361B4}"/>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E2577524-8FC8-927E-BC4C-CA82F58DB84E}"/>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70022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その他、実験のパラメータは表のとおりとなります。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実験結果です。</a:t>
                </a:r>
                <a:endParaRPr lang="en-US" altLang="ja-JP" dirty="0"/>
              </a:p>
              <a:p>
                <a:r>
                  <a:rPr lang="ja-JP" altLang="en-US" dirty="0"/>
                  <a:t>比較のため、従来手法および、要約文のみを入力として推定した場合の結果も記します。</a:t>
                </a:r>
                <a:endParaRPr lang="en-US" altLang="ja-JP" dirty="0"/>
              </a:p>
              <a:p>
                <a:r>
                  <a:rPr lang="ja-JP" altLang="en-US" dirty="0"/>
                  <a:t>表より、</a:t>
                </a:r>
                <a:r>
                  <a:rPr lang="en-US" altLang="ja-JP" dirty="0"/>
                  <a:t>accuracy F</a:t>
                </a:r>
                <a:r>
                  <a:rPr lang="ja-JP" altLang="en-US" dirty="0"/>
                  <a:t>値において提案手法が従来手法を上回り、有効性を示すことが出来ました。</a:t>
                </a:r>
                <a:endParaRPr lang="en-US" altLang="ja-JP" dirty="0"/>
              </a:p>
              <a:p>
                <a:r>
                  <a:rPr lang="en-US" altLang="ja-JP" dirty="0" err="1"/>
                  <a:t>E_sum</a:t>
                </a:r>
                <a:r>
                  <a:rPr lang="ja-JP" altLang="en-US" dirty="0"/>
                  <a:t>のみを用いた場合は、訓練用データに対しては他の手法と同等に上手く学習が進みましたが、</a:t>
                </a:r>
                <a:endParaRPr lang="en-US" altLang="ja-JP" dirty="0"/>
              </a:p>
              <a:p>
                <a:r>
                  <a:rPr lang="ja-JP" altLang="en-US" dirty="0"/>
                  <a:t>汎化性能が上がらず精度が出ませんでした。</a:t>
                </a:r>
                <a:endParaRPr lang="en-US" altLang="ja-JP" dirty="0"/>
              </a:p>
              <a:p>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dirty="0"/>
              <a:t>次にパラメータの学習推移を示します。</a:t>
            </a:r>
            <a:endParaRPr lang="en-US" altLang="ja-JP" dirty="0"/>
          </a:p>
          <a:p>
            <a:r>
              <a:rPr lang="ja-JP" altLang="en-US" dirty="0"/>
              <a:t>左が提案手法における</a:t>
            </a:r>
            <a:r>
              <a:rPr lang="en-US" altLang="ja-JP" dirty="0" err="1"/>
              <a:t>p,q,r</a:t>
            </a:r>
            <a:r>
              <a:rPr lang="en-US" altLang="ja-JP" dirty="0"/>
              <a:t> </a:t>
            </a:r>
            <a:r>
              <a:rPr lang="ja-JP" altLang="en-US" dirty="0"/>
              <a:t>の推移で右が従来手法</a:t>
            </a:r>
            <a:r>
              <a:rPr lang="en-US" altLang="ja-JP" dirty="0"/>
              <a:t>(CAP</a:t>
            </a:r>
            <a:r>
              <a:rPr lang="ja-JP" altLang="en-US" dirty="0"/>
              <a:t>層</a:t>
            </a:r>
            <a:r>
              <a:rPr lang="en-US" altLang="ja-JP" dirty="0"/>
              <a:t>)</a:t>
            </a:r>
            <a:r>
              <a:rPr lang="ja-JP" altLang="en-US" dirty="0"/>
              <a:t>における</a:t>
            </a:r>
            <a:r>
              <a:rPr lang="en-US" altLang="ja-JP" dirty="0" err="1"/>
              <a:t>p,q</a:t>
            </a:r>
            <a:r>
              <a:rPr lang="ja-JP" altLang="en-US" dirty="0"/>
              <a:t>の学習推移を表しています。</a:t>
            </a:r>
            <a:endParaRPr lang="en-US" altLang="ja-JP" dirty="0"/>
          </a:p>
          <a:p>
            <a:r>
              <a:rPr lang="ja-JP" altLang="en-US" dirty="0"/>
              <a:t>図より、</a:t>
            </a:r>
            <a:r>
              <a:rPr lang="en-US" altLang="ja-JP" dirty="0" err="1"/>
              <a:t>p,q</a:t>
            </a:r>
            <a:r>
              <a:rPr lang="ja-JP" altLang="en-US" dirty="0"/>
              <a:t>について両方の場合を見てみると</a:t>
            </a:r>
            <a:r>
              <a:rPr lang="en-US" altLang="ja-JP" dirty="0"/>
              <a:t>p</a:t>
            </a:r>
            <a:r>
              <a:rPr lang="ja-JP" altLang="en-US" dirty="0"/>
              <a:t>が単調に増加し、</a:t>
            </a:r>
            <a:r>
              <a:rPr lang="en-US" altLang="ja-JP" dirty="0"/>
              <a:t>q</a:t>
            </a:r>
            <a:r>
              <a:rPr lang="ja-JP" altLang="en-US" dirty="0"/>
              <a:t>が単調減少していることから</a:t>
            </a:r>
            <a:endParaRPr lang="en-US" altLang="ja-JP" dirty="0"/>
          </a:p>
          <a:p>
            <a:r>
              <a:rPr lang="ja-JP" altLang="en-US" dirty="0"/>
              <a:t>平均プーリングよりも</a:t>
            </a:r>
            <a:r>
              <a:rPr lang="en-US" altLang="ja-JP" dirty="0"/>
              <a:t>[CLS]</a:t>
            </a:r>
            <a:r>
              <a:rPr lang="ja-JP" altLang="en-US" dirty="0"/>
              <a:t>トークンに対応する分散表現のほうをより重要視していることが分かります。</a:t>
            </a:r>
            <a:endParaRPr lang="en-US" altLang="ja-JP" dirty="0"/>
          </a:p>
          <a:p>
            <a:endParaRPr lang="en-US" altLang="ja-JP" dirty="0"/>
          </a:p>
          <a:p>
            <a:r>
              <a:rPr lang="ja-JP" altLang="en-US" dirty="0"/>
              <a:t>そして、もしもこのタスクが</a:t>
            </a:r>
            <a:r>
              <a:rPr lang="en-US" altLang="ja-JP" dirty="0"/>
              <a:t>[CLS]</a:t>
            </a:r>
            <a:r>
              <a:rPr lang="ja-JP" altLang="en-US" dirty="0"/>
              <a:t>トークンに対応する分散表現だけに支配されるのであれば、</a:t>
            </a:r>
            <a:r>
              <a:rPr lang="en-US" altLang="ja-JP" dirty="0"/>
              <a:t>r</a:t>
            </a:r>
            <a:r>
              <a:rPr lang="ja-JP" altLang="en-US" dirty="0"/>
              <a:t>も単調減少するはずですが、</a:t>
            </a:r>
            <a:endParaRPr lang="en-US" altLang="ja-JP" dirty="0"/>
          </a:p>
          <a:p>
            <a:r>
              <a:rPr lang="ja-JP" altLang="en-US" dirty="0"/>
              <a:t>一定の値まで下がったのちに若干上がっていくような推移をしていることから</a:t>
            </a:r>
            <a:endParaRPr lang="en-US" altLang="ja-JP" dirty="0"/>
          </a:p>
          <a:p>
            <a:r>
              <a:rPr lang="ja-JP" altLang="en-US" dirty="0"/>
              <a:t>要約文ベクトルが学習においてある程度の貢献をしていると考えられます。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Choice>
        <mc:Fallback>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最終的な目標をマルチメディアデータを用いた動画に対する音声の自動アノテーションとした上で</a:t>
            </a:r>
            <a:r>
              <a:rPr kumimoji="1" lang="en-US" altLang="ja-JP" dirty="0"/>
              <a:t>, </a:t>
            </a:r>
          </a:p>
          <a:p>
            <a:r>
              <a:rPr kumimoji="1" lang="ja-JP" altLang="en-US" dirty="0"/>
              <a:t>基礎的な実験として動画に含まれる</a:t>
            </a:r>
            <a:r>
              <a:rPr lang="ja-JP" altLang="en-US" sz="1200" cap="none" dirty="0">
                <a:solidFill>
                  <a:schemeClr val="tx1">
                    <a:lumMod val="95000"/>
                  </a:schemeClr>
                </a:solidFill>
              </a:rPr>
              <a:t>音声データやキャプションデータから動作ラベルを推定しました</a:t>
            </a:r>
            <a:endParaRPr lang="en-US" altLang="ja-JP" sz="1200" cap="none" dirty="0">
              <a:solidFill>
                <a:schemeClr val="tx1">
                  <a:lumMod val="95000"/>
                </a:schemeClr>
              </a:solidFill>
            </a:endParaRPr>
          </a:p>
          <a:p>
            <a:r>
              <a:rPr kumimoji="1" lang="ja-JP" altLang="en-US" sz="1200" cap="none" dirty="0">
                <a:solidFill>
                  <a:schemeClr val="tx1">
                    <a:lumMod val="95000"/>
                  </a:schemeClr>
                </a:solidFill>
              </a:rPr>
              <a:t>そして、</a:t>
            </a:r>
            <a:r>
              <a:rPr kumimoji="1" lang="ja-JP" altLang="en-US" dirty="0"/>
              <a:t>実験結果より</a:t>
            </a:r>
            <a:r>
              <a:rPr kumimoji="1" lang="en-US" altLang="ja-JP" dirty="0"/>
              <a:t>, </a:t>
            </a:r>
            <a:r>
              <a:rPr kumimoji="1" lang="ja-JP" altLang="en-US" dirty="0"/>
              <a:t>データの選び方や前処理</a:t>
            </a:r>
            <a:r>
              <a:rPr kumimoji="1" lang="en-US" altLang="ja-JP" dirty="0"/>
              <a:t>, </a:t>
            </a:r>
            <a:r>
              <a:rPr kumimoji="1" lang="ja-JP" altLang="en-US" dirty="0"/>
              <a:t>音声のデータ拡張方法に関して更なる工夫が必要であることが分かりました。</a:t>
            </a:r>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45190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14:m>
                  <m:oMath xmlns:m="http://schemas.openxmlformats.org/officeDocument/2006/math">
                    <m:r>
                      <a:rPr kumimoji="1" lang="en-US" altLang="ja-JP" sz="1400" b="0" i="1" smtClean="0">
                        <a:latin typeface="Cambria Math" panose="02040503050406030204" pitchFamily="18" charset="0"/>
                      </a:rPr>
                      <m:t>𝑛</m:t>
                    </m:r>
                  </m:oMath>
                </a14:m>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14:m>
                  <m:oMath xmlns:m="http://schemas.openxmlformats.org/officeDocument/2006/math">
                    <m:r>
                      <a:rPr kumimoji="1" lang="en-US" altLang="ja-JP" sz="1200" b="0" i="1" smtClean="0">
                        <a:latin typeface="Cambria Math" panose="02040503050406030204" pitchFamily="18" charset="0"/>
                      </a:rPr>
                      <m:t>𝑚</m:t>
                    </m:r>
                  </m:oMath>
                </a14:m>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err="1"/>
                  <a:t>SpecAugment</a:t>
                </a:r>
                <a:r>
                  <a:rPr kumimoji="1" lang="en-US" altLang="ja-JP" dirty="0"/>
                  <a:t> </a:t>
                </a:r>
                <a:r>
                  <a:rPr kumimoji="1" lang="ja-JP" altLang="en-US" dirty="0"/>
                  <a:t>は</a:t>
                </a:r>
                <a:r>
                  <a:rPr kumimoji="1" lang="en-US" altLang="ja-JP" sz="1200" dirty="0"/>
                  <a:t>2019 </a:t>
                </a:r>
                <a:r>
                  <a:rPr kumimoji="1" lang="ja-JP" altLang="en-US" sz="1200" dirty="0"/>
                  <a:t>年に </a:t>
                </a:r>
                <a:r>
                  <a:rPr kumimoji="1" lang="en-US" altLang="ja-JP" sz="1200" dirty="0"/>
                  <a:t>Google Brain </a:t>
                </a:r>
                <a:r>
                  <a:rPr kumimoji="1" lang="ja-JP" altLang="en-US" sz="1200" dirty="0"/>
                  <a:t>が提案した音声のデータ拡張手法で</a:t>
                </a:r>
                <a:endParaRPr kumimoji="1" lang="en-US" altLang="ja-JP" sz="1200" dirty="0"/>
              </a:p>
              <a:p>
                <a:r>
                  <a:rPr kumimoji="1" lang="ja-JP" altLang="en-US" sz="1400" dirty="0"/>
                  <a:t>周波数 </a:t>
                </a:r>
                <a:r>
                  <a:rPr kumimoji="1" lang="en-US" altLang="ja-JP" sz="1400" b="0" i="0">
                    <a:latin typeface="Cambria Math" panose="02040503050406030204" pitchFamily="18" charset="0"/>
                  </a:rPr>
                  <a:t>𝑛</a:t>
                </a:r>
                <a:r>
                  <a:rPr kumimoji="1" lang="en-US" altLang="ja-JP" sz="1400" dirty="0"/>
                  <a:t> </a:t>
                </a:r>
                <a:r>
                  <a:rPr kumimoji="1" lang="ja-JP" altLang="en-US" sz="1400" dirty="0"/>
                  <a:t>チャネル分を指定回マスキングする </a:t>
                </a:r>
                <a:r>
                  <a:rPr kumimoji="1" lang="en-US" altLang="ja-JP" sz="1400" dirty="0"/>
                  <a:t>frequency masking</a:t>
                </a:r>
              </a:p>
              <a:p>
                <a:r>
                  <a:rPr kumimoji="1" lang="ja-JP" altLang="en-US" sz="1200" dirty="0"/>
                  <a:t>時間 </a:t>
                </a:r>
                <a:r>
                  <a:rPr kumimoji="1" lang="en-US" altLang="ja-JP" sz="1200" b="0" i="0">
                    <a:latin typeface="Cambria Math" panose="02040503050406030204" pitchFamily="18" charset="0"/>
                  </a:rPr>
                  <a:t>𝑚</a:t>
                </a:r>
                <a:r>
                  <a:rPr kumimoji="1" lang="en-US" altLang="ja-JP" sz="1200" dirty="0"/>
                  <a:t> </a:t>
                </a:r>
                <a:r>
                  <a:rPr kumimoji="1" lang="ja-JP" altLang="en-US" sz="1200" dirty="0"/>
                  <a:t>ステップ分を指定回マスキングする </a:t>
                </a:r>
                <a:r>
                  <a:rPr kumimoji="1" lang="en-US" altLang="ja-JP" sz="1200" dirty="0"/>
                  <a:t>time masking</a:t>
                </a:r>
              </a:p>
              <a:p>
                <a:r>
                  <a:rPr kumimoji="1" lang="ja-JP" altLang="en-US" sz="1200" dirty="0"/>
                  <a:t>時間方向の変調を行う </a:t>
                </a:r>
                <a:r>
                  <a:rPr kumimoji="1" lang="en-US" altLang="ja-JP" sz="1200" dirty="0"/>
                  <a:t>time warping </a:t>
                </a:r>
                <a:r>
                  <a:rPr kumimoji="1" lang="ja-JP" altLang="en-US" sz="1200" dirty="0"/>
                  <a:t>の３つから構成されています。</a:t>
                </a:r>
                <a:endParaRPr kumimoji="1" lang="en-US" altLang="ja-JP" sz="1200" dirty="0"/>
              </a:p>
              <a:p>
                <a:r>
                  <a:rPr kumimoji="1" lang="ja-JP" altLang="en-US" sz="1200" dirty="0"/>
                  <a:t>本研究では</a:t>
                </a:r>
                <a:r>
                  <a:rPr kumimoji="1" lang="en-US" altLang="ja-JP" sz="1200" dirty="0"/>
                  <a:t>, Frequency Masking </a:t>
                </a:r>
                <a:r>
                  <a:rPr kumimoji="1" lang="ja-JP" altLang="en-US" sz="1200" dirty="0"/>
                  <a:t>および </a:t>
                </a:r>
                <a:r>
                  <a:rPr kumimoji="1" lang="en-US" altLang="ja-JP" sz="1200" dirty="0"/>
                  <a:t>Time Masking </a:t>
                </a:r>
                <a:r>
                  <a:rPr kumimoji="1" lang="ja-JP" altLang="en-US" sz="1200" dirty="0"/>
                  <a:t>のみを扱いました</a:t>
                </a:r>
                <a:r>
                  <a:rPr kumimoji="1" lang="en-US" altLang="ja-JP" sz="1200" dirty="0"/>
                  <a:t>.</a:t>
                </a:r>
              </a:p>
              <a:p>
                <a:endParaRPr kumimoji="1" lang="en-US" altLang="ja-JP" sz="1200" dirty="0"/>
              </a:p>
              <a:p>
                <a:r>
                  <a:rPr kumimoji="1" lang="ja-JP" altLang="en-US" sz="1200" dirty="0"/>
                  <a:t>下の図はメルスペクトログラムに</a:t>
                </a:r>
                <a:r>
                  <a:rPr kumimoji="1" lang="en-US" altLang="ja-JP" sz="1200" dirty="0"/>
                  <a:t>Frequency Masking </a:t>
                </a:r>
                <a:r>
                  <a:rPr kumimoji="1" lang="ja-JP" altLang="en-US" sz="1200" dirty="0"/>
                  <a:t>および </a:t>
                </a:r>
                <a:endParaRPr kumimoji="1" lang="en-US" altLang="ja-JP" sz="1200" dirty="0"/>
              </a:p>
              <a:p>
                <a:r>
                  <a:rPr kumimoji="1" lang="en-US" altLang="ja-JP" sz="1200" dirty="0"/>
                  <a:t>Time Masking </a:t>
                </a:r>
                <a:r>
                  <a:rPr kumimoji="1" lang="ja-JP" altLang="en-US" sz="1200" dirty="0"/>
                  <a:t>を適応した結果を示しています</a:t>
                </a:r>
                <a:r>
                  <a:rPr kumimoji="1" lang="en-US" altLang="ja-JP" sz="1200" dirty="0"/>
                  <a:t>.</a:t>
                </a:r>
                <a:endParaRPr kumimoji="1" lang="en-US" altLang="ja-JP" dirty="0"/>
              </a:p>
              <a:p>
                <a:endParaRPr kumimoji="1" lang="en-US" altLang="ja-JP" dirty="0"/>
              </a:p>
              <a:p>
                <a:r>
                  <a:rPr kumimoji="1" lang="ja-JP" altLang="en-US" dirty="0"/>
                  <a:t>ーー</a:t>
                </a:r>
                <a:endParaRPr kumimoji="1" lang="en-US" altLang="ja-JP" dirty="0"/>
              </a:p>
              <a:p>
                <a:r>
                  <a:rPr kumimoji="1" lang="ja-JP" altLang="en-US" dirty="0"/>
                  <a:t>画像でいう　</a:t>
                </a:r>
                <a:r>
                  <a:rPr kumimoji="1" lang="en-US" altLang="ja-JP" dirty="0" err="1"/>
                  <a:t>RandomErasing</a:t>
                </a:r>
                <a:r>
                  <a:rPr kumimoji="1" lang="en-US" altLang="ja-JP" dirty="0"/>
                  <a:t> </a:t>
                </a:r>
                <a:r>
                  <a:rPr kumimoji="1" lang="ja-JP" altLang="en-US" dirty="0"/>
                  <a:t>の音声データバージョンです</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160590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Residual Net(</a:t>
            </a:r>
            <a:r>
              <a:rPr kumimoji="1" lang="ja-JP" altLang="en-US" dirty="0"/>
              <a:t>レジデュアルネット</a:t>
            </a:r>
            <a:r>
              <a:rPr kumimoji="1" lang="en-US" altLang="ja-JP" dirty="0"/>
              <a:t>), </a:t>
            </a:r>
            <a:r>
              <a:rPr kumimoji="1" lang="ja-JP" altLang="en-US" dirty="0"/>
              <a:t>通称 </a:t>
            </a:r>
            <a:r>
              <a:rPr kumimoji="1" lang="en-US" altLang="ja-JP" dirty="0" err="1"/>
              <a:t>ResNet</a:t>
            </a:r>
            <a:r>
              <a:rPr kumimoji="1" lang="en-US" altLang="ja-JP" dirty="0"/>
              <a:t> </a:t>
            </a:r>
            <a:r>
              <a:rPr kumimoji="1" lang="ja-JP" altLang="en-US" dirty="0"/>
              <a:t>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Microsoft Research </a:t>
            </a:r>
            <a:r>
              <a:rPr kumimoji="1" lang="ja-JP" altLang="en-US" sz="1200" dirty="0"/>
              <a:t>が </a:t>
            </a:r>
            <a:r>
              <a:rPr kumimoji="1" lang="en-US" altLang="ja-JP" sz="1200" dirty="0"/>
              <a:t>2015 </a:t>
            </a:r>
            <a:r>
              <a:rPr kumimoji="1" lang="ja-JP" altLang="en-US" sz="1200" dirty="0"/>
              <a:t>年に考案した畳み込みニューラルネットワークモデルで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これはショートカット接続機構を導入することで</a:t>
            </a:r>
            <a:r>
              <a:rPr kumimoji="1" lang="en-US" altLang="ja-JP" sz="1200" dirty="0"/>
              <a:t>,</a:t>
            </a:r>
            <a:r>
              <a:rPr kumimoji="1" lang="ja-JP" altLang="en-US" sz="1200" dirty="0"/>
              <a:t>層の入力を参照した残差関数を学習し</a:t>
            </a:r>
            <a:r>
              <a:rPr kumimoji="1" lang="en-US" altLang="ja-JP" sz="1200" dirty="0"/>
              <a:t>, </a:t>
            </a:r>
            <a:br>
              <a:rPr kumimoji="1" lang="en-US" altLang="ja-JP" sz="1200" dirty="0"/>
            </a:br>
            <a:r>
              <a:rPr kumimoji="1" lang="ja-JP" altLang="en-US" sz="1200" dirty="0"/>
              <a:t>勾配消失問題を解決したモデルとなっています</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といった大規模言語モデルを活用したシステムに注目が集まっており、</a:t>
            </a:r>
            <a:endParaRPr lang="en-US" altLang="ja-JP" dirty="0"/>
          </a:p>
          <a:p>
            <a:r>
              <a:rPr lang="ja-JP" altLang="en-US" dirty="0"/>
              <a:t>カスタマーサポートにおけるチャットボットや</a:t>
            </a:r>
            <a:r>
              <a:rPr lang="en-US" altLang="ja-JP" dirty="0"/>
              <a:t>, </a:t>
            </a:r>
            <a:r>
              <a:rPr lang="ja-JP" altLang="en-US" dirty="0"/>
              <a:t>文章から動画像や音声を生成するような</a:t>
            </a:r>
            <a:r>
              <a:rPr lang="en-US" altLang="ja-JP" dirty="0"/>
              <a:t>AI</a:t>
            </a:r>
            <a:r>
              <a:rPr lang="ja-JP" altLang="en-US" dirty="0"/>
              <a:t>、大規模なデータ分析による推薦システムや要約など</a:t>
            </a:r>
            <a:endParaRPr lang="en-US" altLang="ja-JP" dirty="0"/>
          </a:p>
          <a:p>
            <a:r>
              <a:rPr lang="ja-JP" altLang="en-US" dirty="0"/>
              <a:t>さまざまな業界やユースケースで活用されています。</a:t>
            </a:r>
            <a:endParaRPr lang="en-US" altLang="ja-JP" dirty="0"/>
          </a:p>
          <a:p>
            <a:endParaRPr lang="en-US" altLang="ja-JP" dirty="0"/>
          </a:p>
          <a:p>
            <a:r>
              <a:rPr lang="ja-JP" altLang="en-US" dirty="0"/>
              <a:t>よって、より高精度なモデルを作るためには文章全体の適切な分散表現を獲得し、より正しく処理する手法が求められます。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本研究では、</a:t>
            </a:r>
            <a:r>
              <a:rPr lang="en-US" altLang="ja-JP" dirty="0"/>
              <a:t>LLM</a:t>
            </a:r>
            <a:r>
              <a:rPr lang="ja-JP" altLang="en-US" dirty="0"/>
              <a:t>の</a:t>
            </a:r>
            <a:r>
              <a:rPr lang="en-US" altLang="ja-JP" dirty="0"/>
              <a:t>1</a:t>
            </a:r>
            <a:r>
              <a:rPr lang="ja-JP" altLang="en-US" dirty="0"/>
              <a:t>つである</a:t>
            </a:r>
            <a:r>
              <a:rPr lang="en-US" altLang="ja-JP" dirty="0"/>
              <a:t>BERT</a:t>
            </a:r>
            <a:r>
              <a:rPr lang="ja-JP" altLang="en-US" dirty="0"/>
              <a:t>を用いて文章から得た分散表現の処理過程におけるプーリング手法について注目します。</a:t>
            </a:r>
            <a:endParaRPr lang="en-US" altLang="ja-JP" dirty="0"/>
          </a:p>
          <a:p>
            <a:endParaRPr lang="en-US" altLang="ja-JP" dirty="0"/>
          </a:p>
          <a:p>
            <a:r>
              <a:rPr lang="ja-JP" altLang="en-US" dirty="0"/>
              <a:t>例として、</a:t>
            </a:r>
            <a:r>
              <a:rPr lang="en-US" altLang="ja-JP" dirty="0"/>
              <a:t>BERT</a:t>
            </a:r>
            <a:r>
              <a:rPr lang="ja-JP" altLang="en-US" dirty="0"/>
              <a:t>を用いたテキスト分類タスクなどでは、図のような 文頭を表す</a:t>
            </a:r>
            <a:r>
              <a:rPr lang="en-US" altLang="ja-JP" dirty="0"/>
              <a:t>CLS</a:t>
            </a:r>
            <a:r>
              <a:rPr lang="ja-JP" altLang="en-US" dirty="0"/>
              <a:t>トークンに対応するベクトル</a:t>
            </a:r>
            <a:r>
              <a:rPr lang="en-US" altLang="ja-JP" dirty="0"/>
              <a:t>E_{CLS}</a:t>
            </a:r>
            <a:r>
              <a:rPr lang="ja-JP" altLang="en-US" dirty="0"/>
              <a:t>を文の分散表現としてそのまま用いたり</a:t>
            </a:r>
          </a:p>
          <a:p>
            <a:r>
              <a:rPr lang="ja-JP" altLang="en-US" dirty="0"/>
              <a:t>各トークンに対応するベクトル集合の平均 </a:t>
            </a:r>
            <a:r>
              <a:rPr lang="en-US" altLang="ja-JP" dirty="0"/>
              <a:t>E_{Avg} </a:t>
            </a:r>
            <a:r>
              <a:rPr lang="ja-JP" altLang="en-US" dirty="0"/>
              <a:t>を文の分散表現として用います。</a:t>
            </a:r>
            <a:endParaRPr lang="en-US" altLang="ja-JP" dirty="0"/>
          </a:p>
          <a:p>
            <a:r>
              <a:rPr lang="ja-JP" altLang="en-US" dirty="0"/>
              <a:t>プーリングというプロセスは</a:t>
            </a:r>
            <a:r>
              <a:rPr lang="en-US" altLang="ja-JP" dirty="0"/>
              <a:t>, </a:t>
            </a:r>
            <a:r>
              <a:rPr lang="ja-JP" altLang="en-US" dirty="0"/>
              <a:t>テキスト分類の性能に直接影響を与えるため</a:t>
            </a:r>
            <a:r>
              <a:rPr lang="en-US" altLang="ja-JP" dirty="0"/>
              <a:t>, </a:t>
            </a:r>
          </a:p>
          <a:p>
            <a:r>
              <a:rPr lang="ja-JP" altLang="en-US" dirty="0"/>
              <a:t>適切なプーリング手法の選択はテキスト分類タスクの成功にとって重要であるのに対して</a:t>
            </a:r>
            <a:endParaRPr lang="en-US" altLang="ja-JP" dirty="0"/>
          </a:p>
          <a:p>
            <a:r>
              <a:rPr lang="en-US" altLang="ja-JP" dirty="0"/>
              <a:t>NLP </a:t>
            </a:r>
            <a:r>
              <a:rPr lang="ja-JP" altLang="en-US" dirty="0"/>
              <a:t>における独自のプーリング手法はコンピュータヴィジョン</a:t>
            </a:r>
            <a:r>
              <a:rPr lang="en-US" altLang="ja-JP" dirty="0"/>
              <a:t> </a:t>
            </a:r>
            <a:r>
              <a:rPr lang="ja-JP" altLang="en-US" dirty="0"/>
              <a:t>の領域と比べて数少なく</a:t>
            </a:r>
            <a:r>
              <a:rPr lang="en-US" altLang="ja-JP" dirty="0"/>
              <a:t>, </a:t>
            </a:r>
            <a:r>
              <a:rPr lang="ja-JP" altLang="en-US" dirty="0"/>
              <a:t>その効果に関する理解は不十分であるという背景があります。</a:t>
            </a:r>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この背景を踏まえて</a:t>
                </a:r>
                <a:endParaRPr lang="en-US" altLang="ja-JP" dirty="0"/>
              </a:p>
              <a:p>
                <a:r>
                  <a:rPr lang="ja-JP" altLang="en-US" dirty="0"/>
                  <a:t>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これを分類器への入力としてテキスト分類タスクを解き、</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のみを用いた従来のプーリング手法よりも有用であることを示しました。</a:t>
                </a:r>
                <a:endParaRPr lang="en-US" altLang="ja-JP" sz="1200" dirty="0">
                  <a:latin typeface="+mn-ea"/>
                  <a:ea typeface="+mn-ea"/>
                </a:endParaRPr>
              </a:p>
              <a:p>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そこで本研究では、先行研究に対する新しいアプローチとして、</a:t>
            </a:r>
            <a:endParaRPr lang="en-US" altLang="ja-JP" dirty="0"/>
          </a:p>
          <a:p>
            <a:r>
              <a:rPr lang="ja-JP" altLang="en-US" dirty="0"/>
              <a:t>他の大規模言語モデルを活用して得られた情報を加味したプーリング手法を提案し、</a:t>
            </a:r>
            <a:endParaRPr lang="en-US" altLang="ja-JP" dirty="0"/>
          </a:p>
          <a:p>
            <a:r>
              <a:rPr lang="ja-JP" altLang="en-US" dirty="0"/>
              <a:t>その有効性を示すことを目的とします。</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東北大学の乾研究室から公開されている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2024/11/29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2024/11/29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2024/11/29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2024/11/29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2024/11/29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2024/11/29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2024/11/29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2024/11/29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2024/11/29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lamo.preferredai.j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plamo.preferredai.jp/"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分散表現の最適な統合手法の検討</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創発ソフトウェア研究</a:t>
            </a:r>
            <a:r>
              <a:rPr lang="ja-JP" altLang="en-US" dirty="0"/>
              <a:t>室</a:t>
            </a:r>
            <a:endParaRPr kumimoji="1" lang="en-US" altLang="ja-JP" dirty="0"/>
          </a:p>
          <a:p>
            <a:pPr algn="r"/>
            <a:r>
              <a:rPr lang="en-US" altLang="ja-JP" dirty="0"/>
              <a:t>M2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7592EA45-BB15-46B9-7A94-866182565F74}"/>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CAP </a:t>
                </a:r>
                <a:r>
                  <a:rPr lang="ja-JP" altLang="en-US" sz="2400" b="1" dirty="0">
                    <a:latin typeface="+mn-ea"/>
                    <a:ea typeface="+mn-ea"/>
                  </a:rPr>
                  <a:t>層における要約文ベクトル項 </a:t>
                </a:r>
                <a14:m>
                  <m:oMath xmlns:m="http://schemas.openxmlformats.org/officeDocument/2006/math">
                    <m:sSub>
                      <m:sSubPr>
                        <m:ctrlPr>
                          <a:rPr lang="en-US" altLang="ja-JP" sz="2400" b="1" i="1" smtClean="0">
                            <a:latin typeface="Cambria Math" panose="02040503050406030204" pitchFamily="18" charset="0"/>
                            <a:ea typeface="+mn-ea"/>
                          </a:rPr>
                        </m:ctrlPr>
                      </m:sSubPr>
                      <m:e>
                        <m:r>
                          <a:rPr lang="en-US" altLang="ja-JP" sz="2400" b="1" i="1" smtClean="0">
                            <a:latin typeface="Cambria Math" panose="02040503050406030204" pitchFamily="18" charset="0"/>
                            <a:ea typeface="+mn-ea"/>
                          </a:rPr>
                          <m:t>𝑬</m:t>
                        </m:r>
                      </m:e>
                      <m:sub>
                        <m:r>
                          <a:rPr lang="en-US" altLang="ja-JP" sz="2400" b="1" i="1" smtClean="0">
                            <a:latin typeface="Cambria Math" panose="02040503050406030204" pitchFamily="18" charset="0"/>
                            <a:ea typeface="+mn-ea"/>
                          </a:rPr>
                          <m:t>𝒔𝒖𝒎</m:t>
                        </m:r>
                      </m:sub>
                    </m:sSub>
                  </m:oMath>
                </a14:m>
                <a:r>
                  <a:rPr lang="ja-JP" altLang="en-US" sz="2400" b="1" dirty="0">
                    <a:latin typeface="+mn-ea"/>
                  </a:rPr>
                  <a:t> の追加</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7592EA45-BB15-46B9-7A94-866182565F74}"/>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16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C630379-32F1-99D1-8E4D-B0C84C662E2B}"/>
                  </a:ext>
                </a:extLst>
              </p:cNvPr>
              <p:cNvSpPr txBox="1"/>
              <p:nvPr/>
            </p:nvSpPr>
            <p:spPr>
              <a:xfrm>
                <a:off x="4058369" y="1760353"/>
                <a:ext cx="269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BC630379-32F1-99D1-8E4D-B0C84C662E2B}"/>
                  </a:ext>
                </a:extLst>
              </p:cNvPr>
              <p:cNvSpPr txBox="1">
                <a:spLocks noRot="1" noChangeAspect="1" noMove="1" noResize="1" noEditPoints="1" noAdjustHandles="1" noChangeArrowheads="1" noChangeShapeType="1" noTextEdit="1"/>
              </p:cNvSpPr>
              <p:nvPr/>
            </p:nvSpPr>
            <p:spPr>
              <a:xfrm>
                <a:off x="4058369" y="1760353"/>
                <a:ext cx="2697149" cy="276999"/>
              </a:xfrm>
              <a:prstGeom prst="rect">
                <a:avLst/>
              </a:prstGeom>
              <a:blipFill>
                <a:blip r:embed="rId4"/>
                <a:stretch>
                  <a:fillRect l="-1584" r="-2715" b="-40000"/>
                </a:stretch>
              </a:blipFill>
            </p:spPr>
            <p:txBody>
              <a:bodyPr/>
              <a:lstStyle/>
              <a:p>
                <a:r>
                  <a:rPr lang="ja-JP" altLang="en-US">
                    <a:noFill/>
                  </a:rPr>
                  <a:t> </a:t>
                </a:r>
              </a:p>
            </p:txBody>
          </p:sp>
        </mc:Fallback>
      </mc:AlternateContent>
      <p:pic>
        <p:nvPicPr>
          <p:cNvPr id="6" name="図 5" descr="タイムライン&#10;&#10;自動的に生成された説明">
            <a:extLst>
              <a:ext uri="{FF2B5EF4-FFF2-40B4-BE49-F238E27FC236}">
                <a16:creationId xmlns:a16="http://schemas.microsoft.com/office/drawing/2014/main" id="{AA4316F7-512F-9AAC-6CF3-383A9EB4A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04" y="1760353"/>
            <a:ext cx="6721131" cy="5051949"/>
          </a:xfrm>
          <a:prstGeom prst="rect">
            <a:avLst/>
          </a:prstGeom>
        </p:spPr>
      </p:pic>
    </p:spTree>
    <p:extLst>
      <p:ext uri="{BB962C8B-B14F-4D97-AF65-F5344CB8AC3E}">
        <p14:creationId xmlns:p14="http://schemas.microsoft.com/office/powerpoint/2010/main" val="68696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2850204"/>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oMath>
                </a14:m>
                <a:r>
                  <a:rPr kumimoji="1" lang="ja-JP" altLang="en-US" sz="2400" dirty="0"/>
                  <a:t> とした時</a:t>
                </a:r>
                <a:endParaRPr kumimoji="1" lang="en-US" altLang="ja-JP" sz="2400" dirty="0"/>
              </a:p>
              <a:p>
                <a:endParaRPr kumimoji="1" lang="en-US" altLang="ja-JP" sz="2400" dirty="0"/>
              </a:p>
              <a:p>
                <a:endParaRPr kumimoji="1" lang="en-US" altLang="ja-JP" sz="2400" dirty="0"/>
              </a:p>
              <a:p>
                <a14:m>
                  <m:oMath xmlns:m="http://schemas.openxmlformats.org/officeDocument/2006/math">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m:t>
                        </m:r>
                      </m:sup>
                    </m:sSup>
                    <m:r>
                      <a:rPr kumimoji="1" lang="en-US" altLang="ja-JP" sz="2400" b="1" i="1" dirty="0" smtClean="0">
                        <a:latin typeface="Cambria Math" panose="02040503050406030204" pitchFamily="18" charset="0"/>
                      </a:rPr>
                      <m:t>= </m:t>
                    </m:r>
                    <m:f>
                      <m:fPr>
                        <m:ctrlPr>
                          <a:rPr kumimoji="1" lang="en-US" altLang="ja-JP" sz="2400" b="1" i="1" dirty="0" smtClean="0">
                            <a:latin typeface="Cambria Math" panose="02040503050406030204" pitchFamily="18" charset="0"/>
                          </a:rPr>
                        </m:ctrlPr>
                      </m:fPr>
                      <m:num>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num>
                      <m:den>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𝒑</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smtClean="0">
                                <a:latin typeface="Cambria Math" panose="02040503050406030204" pitchFamily="18" charset="0"/>
                              </a:rPr>
                              <m:t>𝟐</m:t>
                            </m:r>
                          </m:sup>
                        </m:sSup>
                        <m:r>
                          <a:rPr kumimoji="1" lang="en-US" altLang="ja-JP" sz="2400" b="1" i="1" dirty="0" smtClean="0">
                            <a:latin typeface="Cambria Math" panose="02040503050406030204" pitchFamily="18" charset="0"/>
                          </a:rPr>
                          <m:t>+ </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den>
                    </m:f>
                  </m:oMath>
                </a14:m>
                <a:endParaRPr kumimoji="1" lang="en-US" altLang="ja-JP" sz="2400" b="1" dirty="0"/>
              </a:p>
              <a:p>
                <a:endParaRPr kumimoji="1" lang="en-US" altLang="ja-JP" sz="2400" dirty="0"/>
              </a:p>
              <a:p>
                <a:pPr/>
                <a14:m>
                  <m:oMathPara xmlns:m="http://schemas.openxmlformats.org/officeDocument/2006/math">
                    <m:oMathParaPr>
                      <m:jc m:val="centerGroup"/>
                    </m:oMathParaPr>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=1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𝑝</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𝑞</m:t>
                          </m:r>
                        </m:e>
                        <m:sup>
                          <m:r>
                            <a:rPr kumimoji="1" lang="en-US" altLang="ja-JP" sz="2400" i="1" dirty="0">
                              <a:latin typeface="Cambria Math" panose="02040503050406030204" pitchFamily="18" charset="0"/>
                            </a:rPr>
                            <m:t>′</m:t>
                          </m:r>
                        </m:sup>
                      </m:sSup>
                      <m:r>
                        <a:rPr kumimoji="1" lang="en-US" altLang="ja-JP" sz="2400" i="1" dirty="0">
                          <a:latin typeface="Cambria Math" panose="02040503050406030204" pitchFamily="18" charset="0"/>
                        </a:rPr>
                        <m:t>, </m:t>
                      </m:r>
                      <m:sSup>
                        <m:sSupPr>
                          <m:ctrlPr>
                            <a:rPr kumimoji="1" lang="en-US" altLang="ja-JP" sz="2400" i="1" dirty="0">
                              <a:latin typeface="Cambria Math" panose="02040503050406030204" pitchFamily="18" charset="0"/>
                            </a:rPr>
                          </m:ctrlPr>
                        </m:sSupPr>
                        <m:e>
                          <m:r>
                            <a:rPr kumimoji="1" lang="en-US" altLang="ja-JP" sz="2400" i="1" dirty="0">
                              <a:latin typeface="Cambria Math" panose="02040503050406030204" pitchFamily="18" charset="0"/>
                            </a:rPr>
                            <m:t>𝑟</m:t>
                          </m:r>
                        </m:e>
                        <m:sup>
                          <m:r>
                            <a:rPr kumimoji="1" lang="en-US" altLang="ja-JP" sz="2400" i="1" dirty="0">
                              <a:latin typeface="Cambria Math" panose="02040503050406030204" pitchFamily="18" charset="0"/>
                            </a:rPr>
                            <m:t>′</m:t>
                          </m:r>
                        </m:sup>
                      </m:sSup>
                      <m:r>
                        <a:rPr kumimoji="1" lang="en-US" altLang="ja-JP" sz="2400" b="0" i="1" dirty="0" smtClean="0">
                          <a:latin typeface="Cambria Math" panose="02040503050406030204" pitchFamily="18" charset="0"/>
                        </a:rPr>
                        <m:t> </m:t>
                      </m:r>
                      <m:r>
                        <a:rPr kumimoji="1" lang="en-US" altLang="ja-JP" sz="2400" b="0" i="1" dirty="0" smtClean="0">
                          <a:latin typeface="Cambria Math" panose="02040503050406030204" pitchFamily="18" charset="0"/>
                          <a:ea typeface="Cambria Math" panose="02040503050406030204" pitchFamily="18" charset="0"/>
                        </a:rPr>
                        <m:t>≥0</m:t>
                      </m:r>
                      <m:r>
                        <a:rPr kumimoji="1" lang="en-US" altLang="ja-JP" sz="2400" b="0" i="1" dirty="0" smtClean="0">
                          <a:latin typeface="Cambria Math" panose="02040503050406030204" pitchFamily="18" charset="0"/>
                        </a:rPr>
                        <m:t>)</m:t>
                      </m:r>
                    </m:oMath>
                  </m:oMathPara>
                </a14:m>
                <a:endParaRPr kumimoji="1" lang="en-US" altLang="ja-JP" sz="2400" dirty="0"/>
              </a:p>
              <a:p>
                <a:endParaRPr kumimoji="1" lang="ja-JP" altLang="en-US"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2850204"/>
              </a:xfrm>
              <a:prstGeom prst="rect">
                <a:avLst/>
              </a:prstGeom>
              <a:blipFill>
                <a:blip r:embed="rId4"/>
                <a:stretch>
                  <a:fillRect l="-2914" t="-40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データセット</a:t>
            </a:r>
            <a:br>
              <a:rPr lang="en-US" altLang="ja-JP" sz="3200" b="1" dirty="0">
                <a:latin typeface="+mn-ea"/>
              </a:rPr>
            </a:br>
            <a:r>
              <a:rPr lang="en-US" sz="2400" b="1" dirty="0">
                <a:latin typeface="+mn-ea"/>
                <a:ea typeface="+mn-ea"/>
              </a:rPr>
              <a:t>	livedoor </a:t>
            </a:r>
            <a:r>
              <a:rPr lang="ja-JP" altLang="en-US" sz="2400" b="1" dirty="0">
                <a:latin typeface="+mn-ea"/>
                <a:ea typeface="+mn-ea"/>
              </a:rPr>
              <a:t>ニュースコーパスデータセット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331353" y="2023276"/>
                <a:ext cx="8567320" cy="47089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ニュースの記事を収集</a:t>
                </a:r>
                <a:r>
                  <a:rPr lang="en-US" altLang="ja-JP" sz="2400" dirty="0">
                    <a:solidFill>
                      <a:schemeClr val="tx1"/>
                    </a:solidFill>
                  </a:rPr>
                  <a:t>, </a:t>
                </a:r>
                <a:r>
                  <a:rPr lang="en-US" altLang="ja-JP" sz="2400" dirty="0"/>
                  <a:t>HTML</a:t>
                </a:r>
                <a:r>
                  <a:rPr lang="en-US" altLang="ja-JP" sz="2400" dirty="0">
                    <a:solidFill>
                      <a:schemeClr val="tx1"/>
                    </a:solidFill>
                  </a:rPr>
                  <a:t> </a:t>
                </a:r>
                <a:r>
                  <a:rPr lang="ja-JP" altLang="en-US" sz="2400" dirty="0">
                    <a:solidFill>
                      <a:schemeClr val="tx1"/>
                    </a:solidFill>
                  </a:rPr>
                  <a:t>タグを除去</a:t>
                </a:r>
                <a:endParaRPr lang="en-US" altLang="ja-JP" sz="2400" dirty="0">
                  <a:solidFill>
                    <a:schemeClr val="tx1"/>
                  </a:solidFill>
                </a:endParaRPr>
              </a:p>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各記事データはカテゴリ名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𝑙𝑎𝑏𝑒𝑙</m:t>
                        </m:r>
                      </m:sub>
                    </m:sSub>
                  </m:oMath>
                </a14:m>
                <a:r>
                  <a:rPr lang="en-US" altLang="ja-JP" sz="2400" dirty="0">
                    <a:solidFill>
                      <a:schemeClr val="tx1"/>
                    </a:solidFill>
                  </a:rPr>
                  <a:t>, </a:t>
                </a:r>
                <a:r>
                  <a:rPr lang="ja-JP" altLang="en-US" sz="2400" dirty="0">
                    <a:solidFill>
                      <a:schemeClr val="tx1"/>
                    </a:solidFill>
                  </a:rPr>
                  <a:t>記事タイトル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𝐷</m:t>
                        </m:r>
                      </m:e>
                      <m:sub>
                        <m:r>
                          <a:rPr lang="en-US" altLang="ja-JP" sz="2400" b="0" i="1" smtClean="0">
                            <a:latin typeface="Cambria Math" panose="02040503050406030204" pitchFamily="18" charset="0"/>
                          </a:rPr>
                          <m:t>𝑡𝑖𝑡𝑙𝑒</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dirty="0">
                    <a:solidFill>
                      <a:schemeClr val="tx1"/>
                    </a:solidFill>
                  </a:rPr>
                  <a:t>記事本文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𝐷</m:t>
                        </m:r>
                      </m:e>
                      <m:sub>
                        <m:r>
                          <a:rPr lang="en-US" altLang="ja-JP" sz="2400" b="0" i="1" smtClean="0">
                            <a:solidFill>
                              <a:schemeClr val="tx1"/>
                            </a:solidFill>
                            <a:latin typeface="Cambria Math" panose="02040503050406030204" pitchFamily="18" charset="0"/>
                          </a:rPr>
                          <m:t>𝑏𝑜𝑑𝑦</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本研究では以下のようにラベルとカテゴリを対応</a:t>
                </a: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331353" y="2023276"/>
                <a:ext cx="8567320" cy="4708981"/>
              </a:xfrm>
              <a:prstGeom prst="rect">
                <a:avLst/>
              </a:prstGeom>
              <a:blipFill>
                <a:blip r:embed="rId4"/>
                <a:stretch>
                  <a:fillRect l="-925" b="-29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09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r>
                  <a:rPr lang="ja-JP" altLang="en-US" sz="2400" b="1" dirty="0">
                    <a:latin typeface="+mn-ea"/>
                  </a:rPr>
                  <a:t>・プロンプトの作成</a:t>
                </a: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282" b="-1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075363"/>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380230" y="2191374"/>
            <a:ext cx="4707584" cy="207251"/>
          </a:xfrm>
          <a:prstGeom prst="rect">
            <a:avLst/>
          </a:prstGeom>
        </p:spPr>
      </p:pic>
      <p:sp>
        <p:nvSpPr>
          <p:cNvPr id="6" name="テキスト ボックス 5">
            <a:extLst>
              <a:ext uri="{FF2B5EF4-FFF2-40B4-BE49-F238E27FC236}">
                <a16:creationId xmlns:a16="http://schemas.microsoft.com/office/drawing/2014/main" id="{A85EAC24-FAEB-45F5-902D-259DEF5C176C}"/>
              </a:ext>
            </a:extLst>
          </p:cNvPr>
          <p:cNvSpPr txBox="1"/>
          <p:nvPr/>
        </p:nvSpPr>
        <p:spPr>
          <a:xfrm>
            <a:off x="4436724" y="6543385"/>
            <a:ext cx="4562272" cy="276999"/>
          </a:xfrm>
          <a:prstGeom prst="rect">
            <a:avLst/>
          </a:prstGeom>
          <a:noFill/>
          <a:ln>
            <a:solidFill>
              <a:schemeClr val="tx1">
                <a:lumMod val="75000"/>
              </a:schemeClr>
            </a:solidFill>
            <a:prstDash val="sysDash"/>
          </a:ln>
        </p:spPr>
        <p:txBody>
          <a:bodyPr wrap="square" rtlCol="0">
            <a:spAutoFit/>
          </a:bodyPr>
          <a:lstStyle/>
          <a:p>
            <a:r>
              <a:rPr lang="en-US" altLang="ja-JP" sz="1200" dirty="0">
                <a:latin typeface="+mn-ea"/>
                <a:ea typeface="+mn-ea"/>
              </a:rPr>
              <a:t>Preferred Elements, </a:t>
            </a:r>
            <a:r>
              <a:rPr lang="en-US" altLang="ja-JP" sz="1200" dirty="0">
                <a:latin typeface="+mn-ea"/>
                <a:ea typeface="+mn-ea"/>
                <a:hlinkClick r:id="rId6"/>
              </a:rPr>
              <a:t>https://plamo.preferredai.jp/</a:t>
            </a:r>
            <a:r>
              <a:rPr lang="en-US" altLang="ja-JP" sz="1200" dirty="0">
                <a:latin typeface="+mn-ea"/>
                <a:ea typeface="+mn-ea"/>
              </a:rPr>
              <a:t>, 2024.</a:t>
            </a:r>
            <a:endParaRPr kumimoji="1" lang="ja-JP" altLang="en-US" sz="1200" dirty="0"/>
          </a:p>
        </p:txBody>
      </p:sp>
      <p:pic>
        <p:nvPicPr>
          <p:cNvPr id="8" name="図 7" descr="タイムライン&#10;&#10;自動的に生成された説明">
            <a:extLst>
              <a:ext uri="{FF2B5EF4-FFF2-40B4-BE49-F238E27FC236}">
                <a16:creationId xmlns:a16="http://schemas.microsoft.com/office/drawing/2014/main" id="{CF5113EB-53A9-D5FB-41C9-F9406CCB3466}"/>
              </a:ext>
            </a:extLst>
          </p:cNvPr>
          <p:cNvPicPr>
            <a:picLocks noChangeAspect="1"/>
          </p:cNvPicPr>
          <p:nvPr/>
        </p:nvPicPr>
        <p:blipFill>
          <a:blip r:embed="rId7">
            <a:extLst>
              <a:ext uri="{28A0092B-C50C-407E-A947-70E740481C1C}">
                <a14:useLocalDpi xmlns:a14="http://schemas.microsoft.com/office/drawing/2010/main" val="0"/>
              </a:ext>
            </a:extLst>
          </a:blip>
          <a:srcRect t="46793"/>
          <a:stretch/>
        </p:blipFill>
        <p:spPr>
          <a:xfrm>
            <a:off x="1234938" y="3934305"/>
            <a:ext cx="6403572" cy="2560976"/>
          </a:xfrm>
          <a:prstGeom prst="rect">
            <a:avLst/>
          </a:prstGeom>
        </p:spPr>
      </p:pic>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4D7D1EA4-8756-6507-DF64-D24D252DD32D}"/>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（独身女性）の健康や美容に関する悩みに焦点を当てていますが、健康に関心のある読者にとって有益な情報を提供することを目指しています。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911381" y="4238825"/>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6454817"/>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𝑫</m:t>
                        </m:r>
                      </m:e>
                      <m:sub>
                        <m:r>
                          <a:rPr lang="en-US" altLang="ja-JP" sz="3200" b="1" i="1" smtClean="0">
                            <a:latin typeface="Cambria Math" panose="02040503050406030204" pitchFamily="18" charset="0"/>
                          </a:rPr>
                          <m:t>𝒔𝒖𝒎𝒎𝒂𝒓𝒚</m:t>
                        </m:r>
                      </m:sub>
                    </m:sSub>
                  </m:oMath>
                </a14:m>
                <a:r>
                  <a:rPr lang="en-US" altLang="ja-JP" sz="3200" b="1" dirty="0">
                    <a:latin typeface="+mn-ea"/>
                  </a:rPr>
                  <a:t> </a:t>
                </a:r>
                <a:r>
                  <a:rPr lang="ja-JP" altLang="en-US" sz="3200" b="1" dirty="0">
                    <a:latin typeface="+mn-ea"/>
                  </a:rPr>
                  <a:t>の生成例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3468A080-055D-1E3B-9E13-F03BF2121CFC}"/>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r="-847" b="-9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911381" y="4238825"/>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6454817"/>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livedoor </a:t>
            </a:r>
            <a:r>
              <a:rPr lang="ja-JP" altLang="en-US" sz="2400" dirty="0">
                <a:solidFill>
                  <a:schemeClr val="tx1"/>
                </a:solidFill>
              </a:rPr>
              <a:t>ニュースコーパスデータセットを用いた</a:t>
            </a:r>
            <a:br>
              <a:rPr lang="en-US" altLang="ja-JP" sz="2400" dirty="0">
                <a:solidFill>
                  <a:schemeClr val="tx1"/>
                </a:solidFill>
              </a:rPr>
            </a:br>
            <a:r>
              <a:rPr lang="ja-JP" altLang="en-US" sz="2400" dirty="0">
                <a:solidFill>
                  <a:schemeClr val="tx1"/>
                </a:solidFill>
              </a:rPr>
              <a:t>テキスト分類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1595286915"/>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CF206-CCD9-CDE6-9060-C1267AD117B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B8A183F-E062-71A9-4B3A-0986BDB41BF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9CB3EA9-C466-5A35-4BF8-9D3DD0E6D2C0}"/>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CD7E6F8B-C3B5-8A69-16C7-96BA27286B81}"/>
              </a:ext>
            </a:extLst>
          </p:cNvPr>
          <p:cNvSpPr txBox="1"/>
          <p:nvPr/>
        </p:nvSpPr>
        <p:spPr>
          <a:xfrm>
            <a:off x="3581449" y="1744885"/>
            <a:ext cx="5432870" cy="168411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endParaRPr lang="en-US" altLang="ja-JP" sz="2400" dirty="0"/>
          </a:p>
          <a:p>
            <a:pPr marL="342900" indent="-342900">
              <a:lnSpc>
                <a:spcPct val="150000"/>
              </a:lnSpc>
              <a:buFont typeface="Arial" panose="020B0604020202020204" pitchFamily="34" charset="0"/>
              <a:buChar char="•"/>
            </a:pPr>
            <a:r>
              <a:rPr lang="ja-JP" altLang="en-US" sz="2400" dirty="0"/>
              <a:t>各 </a:t>
            </a:r>
            <a:r>
              <a:rPr lang="en-US" altLang="ja-JP" sz="2400" dirty="0"/>
              <a:t>BERT</a:t>
            </a:r>
            <a:r>
              <a:rPr lang="ja-JP" altLang="en-US" sz="2400" dirty="0"/>
              <a:t> モデルは最終層のみ</a:t>
            </a:r>
            <a:br>
              <a:rPr lang="en-US" altLang="ja-JP" sz="2400" dirty="0"/>
            </a:br>
            <a:r>
              <a:rPr lang="ja-JP" altLang="en-US" sz="2400" dirty="0"/>
              <a:t>ファインチューニング</a:t>
            </a:r>
            <a:r>
              <a:rPr lang="ja-JP" altLang="en-US" sz="2400" dirty="0">
                <a:solidFill>
                  <a:schemeClr val="tx1"/>
                </a:solidFill>
              </a:rPr>
              <a:t> </a:t>
            </a:r>
            <a:endParaRPr lang="en-US" altLang="ja-JP" sz="2400" dirty="0">
              <a:solidFill>
                <a:schemeClr val="tx1"/>
              </a:solidFill>
            </a:endParaRPr>
          </a:p>
        </p:txBody>
      </p:sp>
      <p:grpSp>
        <p:nvGrpSpPr>
          <p:cNvPr id="11" name="グループ化 10">
            <a:extLst>
              <a:ext uri="{FF2B5EF4-FFF2-40B4-BE49-F238E27FC236}">
                <a16:creationId xmlns:a16="http://schemas.microsoft.com/office/drawing/2014/main" id="{E0F9BEB0-3551-272A-83F0-1FF520826F64}"/>
              </a:ext>
            </a:extLst>
          </p:cNvPr>
          <p:cNvGrpSpPr/>
          <p:nvPr/>
        </p:nvGrpSpPr>
        <p:grpSpPr>
          <a:xfrm>
            <a:off x="437794" y="1672552"/>
            <a:ext cx="4798535" cy="4505708"/>
            <a:chOff x="331353" y="2133632"/>
            <a:chExt cx="4798535" cy="4505708"/>
          </a:xfrm>
        </p:grpSpPr>
        <p:pic>
          <p:nvPicPr>
            <p:cNvPr id="4" name="図 3" descr="タイムライン&#10;&#10;自動的に生成された説明">
              <a:extLst>
                <a:ext uri="{FF2B5EF4-FFF2-40B4-BE49-F238E27FC236}">
                  <a16:creationId xmlns:a16="http://schemas.microsoft.com/office/drawing/2014/main" id="{5F3D2439-28EF-C069-F418-9AEE8294CB16}"/>
                </a:ext>
              </a:extLst>
            </p:cNvPr>
            <p:cNvPicPr>
              <a:picLocks noChangeAspect="1"/>
            </p:cNvPicPr>
            <p:nvPr/>
          </p:nvPicPr>
          <p:blipFill>
            <a:blip r:embed="rId3">
              <a:extLst>
                <a:ext uri="{28A0092B-C50C-407E-A947-70E740481C1C}">
                  <a14:useLocalDpi xmlns:a14="http://schemas.microsoft.com/office/drawing/2010/main" val="0"/>
                </a:ext>
              </a:extLst>
            </a:blip>
            <a:srcRect b="24636"/>
            <a:stretch/>
          </p:blipFill>
          <p:spPr>
            <a:xfrm>
              <a:off x="331353" y="3921093"/>
              <a:ext cx="4798535" cy="2718247"/>
            </a:xfrm>
            <a:prstGeom prst="rect">
              <a:avLst/>
            </a:prstGeom>
          </p:spPr>
        </p:pic>
        <p:sp>
          <p:nvSpPr>
            <p:cNvPr id="5" name="矢印: 右 4">
              <a:extLst>
                <a:ext uri="{FF2B5EF4-FFF2-40B4-BE49-F238E27FC236}">
                  <a16:creationId xmlns:a16="http://schemas.microsoft.com/office/drawing/2014/main" id="{6405D6C0-9B67-639D-C0BA-03AAE5E463DC}"/>
                </a:ext>
              </a:extLst>
            </p:cNvPr>
            <p:cNvSpPr/>
            <p:nvPr/>
          </p:nvSpPr>
          <p:spPr>
            <a:xfrm rot="16200000">
              <a:off x="1689653" y="3597965"/>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9E1CDBB-F60B-6740-1598-3969AC3B6972}"/>
                </a:ext>
              </a:extLst>
            </p:cNvPr>
            <p:cNvSpPr/>
            <p:nvPr/>
          </p:nvSpPr>
          <p:spPr>
            <a:xfrm>
              <a:off x="1306997" y="2936907"/>
              <a:ext cx="1202634" cy="4920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分類器</a:t>
              </a:r>
            </a:p>
          </p:txBody>
        </p:sp>
        <p:sp>
          <p:nvSpPr>
            <p:cNvPr id="8" name="矢印: 右 7">
              <a:extLst>
                <a:ext uri="{FF2B5EF4-FFF2-40B4-BE49-F238E27FC236}">
                  <a16:creationId xmlns:a16="http://schemas.microsoft.com/office/drawing/2014/main" id="{CADC9574-DCC0-61D1-5D28-744D5A7C70F7}"/>
                </a:ext>
              </a:extLst>
            </p:cNvPr>
            <p:cNvSpPr/>
            <p:nvPr/>
          </p:nvSpPr>
          <p:spPr>
            <a:xfrm rot="16200000">
              <a:off x="1689653" y="2611404"/>
              <a:ext cx="437322" cy="1987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F1EEC32-E8A1-A3E4-AE0F-68CBC587C671}"/>
                </a:ext>
              </a:extLst>
            </p:cNvPr>
            <p:cNvSpPr txBox="1"/>
            <p:nvPr/>
          </p:nvSpPr>
          <p:spPr>
            <a:xfrm>
              <a:off x="1431235" y="2133632"/>
              <a:ext cx="954157" cy="369332"/>
            </a:xfrm>
            <a:prstGeom prst="rect">
              <a:avLst/>
            </a:prstGeom>
            <a:solidFill>
              <a:schemeClr val="bg2">
                <a:lumMod val="50000"/>
              </a:schemeClr>
            </a:solidFill>
          </p:spPr>
          <p:txBody>
            <a:bodyPr wrap="square" rtlCol="0">
              <a:spAutoFit/>
            </a:bodyPr>
            <a:lstStyle/>
            <a:p>
              <a:pPr algn="ctr"/>
              <a:r>
                <a:rPr kumimoji="1" lang="ja-JP" altLang="en-US" dirty="0"/>
                <a:t>ラベル</a:t>
              </a:r>
            </a:p>
          </p:txBody>
        </p:sp>
      </p:grpSp>
    </p:spTree>
    <p:extLst>
      <p:ext uri="{BB962C8B-B14F-4D97-AF65-F5344CB8AC3E}">
        <p14:creationId xmlns:p14="http://schemas.microsoft.com/office/powerpoint/2010/main" val="422498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2" name="グループ化 1">
            <a:extLst>
              <a:ext uri="{FF2B5EF4-FFF2-40B4-BE49-F238E27FC236}">
                <a16:creationId xmlns:a16="http://schemas.microsoft.com/office/drawing/2014/main" id="{B216207C-BD75-0186-625A-789939809DBD}"/>
              </a:ext>
            </a:extLst>
          </p:cNvPr>
          <p:cNvGrpSpPr/>
          <p:nvPr/>
        </p:nvGrpSpPr>
        <p:grpSpPr>
          <a:xfrm>
            <a:off x="554772" y="1777337"/>
            <a:ext cx="5959795" cy="4400922"/>
            <a:chOff x="15962650" y="15125342"/>
            <a:chExt cx="6789245" cy="5222800"/>
          </a:xfrm>
          <a:solidFill>
            <a:schemeClr val="tx1"/>
          </a:solidFill>
        </p:grpSpPr>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5962650" y="15125342"/>
              <a:ext cx="6789245" cy="3308049"/>
            </a:xfrm>
            <a:prstGeom prst="rect">
              <a:avLst/>
            </a:prstGeom>
            <a:grpFill/>
          </p:spPr>
        </p:pic>
        <p:pic>
          <p:nvPicPr>
            <p:cNvPr id="13" name="図 12" descr="図形&#10;&#10;中程度の精度で自動的に生成された説明">
              <a:extLst>
                <a:ext uri="{FF2B5EF4-FFF2-40B4-BE49-F238E27FC236}">
                  <a16:creationId xmlns:a16="http://schemas.microsoft.com/office/drawing/2014/main" id="{E9D90690-679A-C4C4-1C1E-D0340CE81A6D}"/>
                </a:ext>
              </a:extLst>
            </p:cNvPr>
            <p:cNvPicPr>
              <a:picLocks noChangeAspect="1"/>
            </p:cNvPicPr>
            <p:nvPr/>
          </p:nvPicPr>
          <p:blipFill>
            <a:blip r:embed="rId4"/>
            <a:stretch>
              <a:fillRect/>
            </a:stretch>
          </p:blipFill>
          <p:spPr>
            <a:xfrm>
              <a:off x="15962650" y="18849381"/>
              <a:ext cx="5727747" cy="1498761"/>
            </a:xfrm>
            <a:prstGeom prst="rect">
              <a:avLst/>
            </a:prstGeom>
            <a:grpFill/>
          </p:spPr>
        </p:pic>
      </p:grpSp>
    </p:spTree>
    <p:extLst>
      <p:ext uri="{BB962C8B-B14F-4D97-AF65-F5344CB8AC3E}">
        <p14:creationId xmlns:p14="http://schemas.microsoft.com/office/powerpoint/2010/main" val="308553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精度</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181501830"/>
                  </p:ext>
                </p:extLst>
              </p:nvPr>
            </p:nvGraphicFramePr>
            <p:xfrm>
              <a:off x="718046" y="1667439"/>
              <a:ext cx="7707907" cy="3990067"/>
            </p:xfrm>
            <a:graphic>
              <a:graphicData uri="http://schemas.openxmlformats.org/drawingml/2006/table">
                <a:tbl>
                  <a:tblPr firstRow="1" lastRow="1" bandRow="1">
                    <a:tableStyleId>{BDBED569-4797-4DF1-A0F4-6AAB3CD982D8}</a:tableStyleId>
                  </a:tblPr>
                  <a:tblGrid>
                    <a:gridCol w="4154915">
                      <a:extLst>
                        <a:ext uri="{9D8B030D-6E8A-4147-A177-3AD203B41FA5}">
                          <a16:colId xmlns:a16="http://schemas.microsoft.com/office/drawing/2014/main" val="498377033"/>
                        </a:ext>
                      </a:extLst>
                    </a:gridCol>
                    <a:gridCol w="1776496">
                      <a:extLst>
                        <a:ext uri="{9D8B030D-6E8A-4147-A177-3AD203B41FA5}">
                          <a16:colId xmlns:a16="http://schemas.microsoft.com/office/drawing/2014/main" val="3744778616"/>
                        </a:ext>
                      </a:extLst>
                    </a:gridCol>
                    <a:gridCol w="1776496">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l"/>
                          <a:r>
                            <a:rPr kumimoji="1" lang="ja-JP" altLang="en-US" sz="2400" b="1" dirty="0"/>
                            <a:t>① 提案手法 </a:t>
                          </a:r>
                          <a:r>
                            <a:rPr kumimoji="1" lang="en-US" altLang="ja-JP" sz="2400" b="1" dirty="0"/>
                            <a:t>(CAP with </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𝑬</m:t>
                                  </m:r>
                                </m:e>
                                <m:sub>
                                  <m:r>
                                    <a:rPr kumimoji="1" lang="en-US" altLang="ja-JP" sz="2400" b="1" i="1" smtClean="0">
                                      <a:latin typeface="Cambria Math" panose="02040503050406030204" pitchFamily="18" charset="0"/>
                                    </a:rPr>
                                    <m:t>𝒔𝒖𝒎</m:t>
                                  </m:r>
                                </m:sub>
                              </m:sSub>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l"/>
                          <a:r>
                            <a:rPr kumimoji="1" lang="ja-JP" altLang="en-US" sz="2400" b="1" dirty="0"/>
                            <a:t>② 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0.9565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0.9560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225">
                    <a:tc>
                      <a:txBody>
                        <a:bodyPr/>
                        <a:lstStyle/>
                        <a:p>
                          <a:pPr algn="l"/>
                          <a:r>
                            <a:rPr kumimoji="1" lang="ja-JP" altLang="en-US" sz="2400" b="1" dirty="0"/>
                            <a:t>③ </a:t>
                          </a:r>
                          <a:r>
                            <a:rPr kumimoji="1" lang="en-US" altLang="ja-JP" sz="2400" b="1" dirty="0"/>
                            <a:t>Only use </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𝑬</m:t>
                                  </m:r>
                                </m:e>
                                <m:sub>
                                  <m:r>
                                    <a:rPr kumimoji="1" lang="en-US" altLang="ja-JP" sz="2400" b="1" i="1" smtClean="0">
                                      <a:latin typeface="Cambria Math" panose="02040503050406030204" pitchFamily="18" charset="0"/>
                                    </a:rPr>
                                    <m:t>𝒔𝒖𝒎</m:t>
                                  </m:r>
                                </m:sub>
                              </m:sSub>
                            </m:oMath>
                          </a14:m>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0.8369</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0.8340</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181501830"/>
                  </p:ext>
                </p:extLst>
              </p:nvPr>
            </p:nvGraphicFramePr>
            <p:xfrm>
              <a:off x="718046" y="1667439"/>
              <a:ext cx="7707907" cy="3990067"/>
            </p:xfrm>
            <a:graphic>
              <a:graphicData uri="http://schemas.openxmlformats.org/drawingml/2006/table">
                <a:tbl>
                  <a:tblPr firstRow="1" lastRow="1" bandRow="1">
                    <a:tableStyleId>{BDBED569-4797-4DF1-A0F4-6AAB3CD982D8}</a:tableStyleId>
                  </a:tblPr>
                  <a:tblGrid>
                    <a:gridCol w="4154915">
                      <a:extLst>
                        <a:ext uri="{9D8B030D-6E8A-4147-A177-3AD203B41FA5}">
                          <a16:colId xmlns:a16="http://schemas.microsoft.com/office/drawing/2014/main" val="498377033"/>
                        </a:ext>
                      </a:extLst>
                    </a:gridCol>
                    <a:gridCol w="1776496">
                      <a:extLst>
                        <a:ext uri="{9D8B030D-6E8A-4147-A177-3AD203B41FA5}">
                          <a16:colId xmlns:a16="http://schemas.microsoft.com/office/drawing/2014/main" val="3744778616"/>
                        </a:ext>
                      </a:extLst>
                    </a:gridCol>
                    <a:gridCol w="1776496">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endParaRPr lang="ja-JP"/>
                        </a:p>
                      </a:txBody>
                      <a:tcPr marL="68580" marR="68580" marT="34290" marB="34290" anchor="ctr">
                        <a:blipFill>
                          <a:blip r:embed="rId3"/>
                          <a:stretch>
                            <a:fillRect l="-147" t="-179825" r="-86364" b="-311404"/>
                          </a:stretch>
                        </a:blipFill>
                      </a:tcPr>
                    </a:tc>
                    <a:tc>
                      <a:txBody>
                        <a:bodyPr/>
                        <a:lstStyle/>
                        <a:p>
                          <a:pPr algn="ctr"/>
                          <a:r>
                            <a:rPr kumimoji="1" lang="en-US" altLang="ja-JP" sz="2800" b="1" u="none" dirty="0">
                              <a:solidFill>
                                <a:srgbClr val="F4B54B"/>
                              </a:solidFill>
                            </a:rPr>
                            <a:t>0.9687</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0.9683</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l"/>
                          <a:r>
                            <a:rPr kumimoji="1" lang="ja-JP" altLang="en-US" sz="2400" b="1" dirty="0"/>
                            <a:t>② 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0.9565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0.9560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225">
                    <a:tc>
                      <a:txBody>
                        <a:bodyPr/>
                        <a:lstStyle/>
                        <a:p>
                          <a:endParaRPr lang="ja-JP"/>
                        </a:p>
                      </a:txBody>
                      <a:tcPr marL="68580" marR="68580" marT="34290" marB="34290" anchor="ctr">
                        <a:blipFill>
                          <a:blip r:embed="rId3"/>
                          <a:stretch>
                            <a:fillRect l="-147" t="-379825" r="-86364" b="-111404"/>
                          </a:stretch>
                        </a:blipFill>
                      </a:tcPr>
                    </a:tc>
                    <a:tc>
                      <a:txBody>
                        <a:bodyPr/>
                        <a:lstStyle/>
                        <a:p>
                          <a:pPr algn="ctr"/>
                          <a:r>
                            <a:rPr kumimoji="1" lang="en-US" altLang="ja-JP" sz="2800" b="1" u="none" dirty="0">
                              <a:solidFill>
                                <a:srgbClr val="B7E7D6"/>
                              </a:solidFill>
                            </a:rPr>
                            <a:t>0.8369</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0.8340</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0.1111</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学習曲線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40339" y="2332243"/>
            <a:ext cx="9063321" cy="2562206"/>
            <a:chOff x="-539338" y="2689595"/>
            <a:chExt cx="9063321" cy="2562206"/>
          </a:xfrm>
        </p:grpSpPr>
        <p:pic>
          <p:nvPicPr>
            <p:cNvPr id="11" name="図 10" descr="グラフ, 折れ線グラフ&#10;&#10;自動的に生成された説明">
              <a:extLst>
                <a:ext uri="{FF2B5EF4-FFF2-40B4-BE49-F238E27FC236}">
                  <a16:creationId xmlns:a16="http://schemas.microsoft.com/office/drawing/2014/main" id="{C3F75248-ED24-7CEA-46BB-3AA30CF144BE}"/>
                </a:ext>
              </a:extLst>
            </p:cNvPr>
            <p:cNvPicPr>
              <a:picLocks noChangeAspect="1"/>
            </p:cNvPicPr>
            <p:nvPr/>
          </p:nvPicPr>
          <p:blipFill rotWithShape="1">
            <a:blip r:embed="rId3"/>
            <a:srcRect l="6188" t="11499" r="9106" b="6760"/>
            <a:stretch/>
          </p:blipFill>
          <p:spPr>
            <a:xfrm>
              <a:off x="4016653" y="2689595"/>
              <a:ext cx="4507330" cy="2562205"/>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666A214F-EE97-3E20-453C-1114D5345A97}"/>
                </a:ext>
              </a:extLst>
            </p:cNvPr>
            <p:cNvPicPr>
              <a:picLocks noChangeAspect="1"/>
            </p:cNvPicPr>
            <p:nvPr/>
          </p:nvPicPr>
          <p:blipFill rotWithShape="1">
            <a:blip r:embed="rId4"/>
            <a:srcRect l="5307" t="11698" r="9282" b="6760"/>
            <a:stretch/>
          </p:blipFill>
          <p:spPr>
            <a:xfrm>
              <a:off x="-539338" y="2689596"/>
              <a:ext cx="4555991" cy="2562205"/>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ja-JP" altLang="en-US" sz="1800" b="1" dirty="0"/>
                  <a:t> の推移</a:t>
                </a:r>
                <a:r>
                  <a:rPr kumimoji="1" lang="en-US" altLang="ja-JP" sz="1800" b="1" dirty="0"/>
                  <a:t>)</a:t>
                </a:r>
                <a:endParaRPr kumimoji="1" lang="ja-JP" altLang="en-US" sz="1800" b="1" dirty="0"/>
              </a:p>
            </p:txBody>
          </p:sp>
        </mc:Choice>
        <mc:Fallback>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843799"/>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843799"/>
            <a:ext cx="1891862" cy="369332"/>
          </a:xfrm>
          <a:prstGeom prst="rect">
            <a:avLst/>
          </a:prstGeom>
          <a:noFill/>
        </p:spPr>
        <p:txBody>
          <a:bodyPr wrap="square" rtlCol="0">
            <a:spAutoFit/>
          </a:bodyPr>
          <a:lstStyle/>
          <a:p>
            <a:pPr algn="ctr"/>
            <a:r>
              <a:rPr kumimoji="1" lang="en-US" altLang="ja-JP" dirty="0"/>
              <a:t>epochs</a:t>
            </a:r>
          </a:p>
        </p:txBody>
      </p:sp>
      <p:cxnSp>
        <p:nvCxnSpPr>
          <p:cNvPr id="25" name="直線コネクタ 24">
            <a:extLst>
              <a:ext uri="{FF2B5EF4-FFF2-40B4-BE49-F238E27FC236}">
                <a16:creationId xmlns:a16="http://schemas.microsoft.com/office/drawing/2014/main" id="{71B4778D-EFDF-F1FF-EFE7-1280A70073B6}"/>
              </a:ext>
            </a:extLst>
          </p:cNvPr>
          <p:cNvCxnSpPr>
            <a:cxnSpLocks/>
          </p:cNvCxnSpPr>
          <p:nvPr/>
        </p:nvCxnSpPr>
        <p:spPr>
          <a:xfrm>
            <a:off x="450219" y="394444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トークン数による影響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3550664797"/>
                  </p:ext>
                </p:extLst>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3550664797"/>
                  </p:ext>
                </p:extLst>
              </p:nvPr>
            </p:nvGraphicFramePr>
            <p:xfrm>
              <a:off x="133719" y="3283200"/>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2329" r="-103497" b="-250685"/>
                          </a:stretch>
                        </a:blipFill>
                      </a:tcPr>
                    </a:tc>
                    <a:tc>
                      <a:txBody>
                        <a:bodyPr/>
                        <a:lstStyle/>
                        <a:p>
                          <a:endParaRPr lang="ja-JP"/>
                        </a:p>
                      </a:txBody>
                      <a:tcPr marL="68580" marR="68580" marT="34290" marB="34290" anchor="ctr">
                        <a:blipFill>
                          <a:blip r:embed="rId3"/>
                          <a:stretch>
                            <a:fillRect l="-293007" t="-112329" r="-3497" b="-250685"/>
                          </a:stretch>
                        </a:blipFill>
                      </a:tcPr>
                    </a:tc>
                    <a:extLst>
                      <a:ext uri="{0D108BD9-81ED-4DB2-BD59-A6C34878D82A}">
                        <a16:rowId xmlns:a16="http://schemas.microsoft.com/office/drawing/2014/main" val="2543766031"/>
                      </a:ext>
                    </a:extLst>
                  </a:tr>
                  <a:tr h="495780">
                    <a:tc>
                      <a:txBody>
                        <a:bodyPr/>
                        <a:lstStyle/>
                        <a:p>
                          <a:pPr algn="ctr"/>
                          <a:r>
                            <a:rPr kumimoji="1" lang="en-US" altLang="ja-JP" sz="2000" b="1" dirty="0"/>
                            <a:t>Original</a:t>
                          </a:r>
                          <a:endParaRPr kumimoji="1" lang="ja-JP" altLang="en-US" sz="2000" b="1" dirty="0"/>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2148</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en-US" altLang="ja-JP" sz="2000" b="1" dirty="0"/>
                            <a:t>Summary</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667164" y="1907101"/>
            <a:ext cx="5166355" cy="3243422"/>
            <a:chOff x="3608170" y="1494146"/>
            <a:chExt cx="5166355"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15327" t="24575" r="18505" b="6192"/>
            <a:stretch/>
          </p:blipFill>
          <p:spPr>
            <a:xfrm>
              <a:off x="3608170" y="1494146"/>
              <a:ext cx="5166355"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 </a:t>
            </a:r>
            <a:r>
              <a:rPr kumimoji="1" lang="en-US" altLang="ja-JP" sz="2000" dirty="0"/>
              <a:t>(</a:t>
            </a:r>
            <a:r>
              <a:rPr kumimoji="1" lang="ja-JP" altLang="en-US" sz="2000" dirty="0"/>
              <a:t>縦軸 </a:t>
            </a:r>
            <a:r>
              <a:rPr kumimoji="1" lang="en-US" altLang="ja-JP" sz="2000" dirty="0"/>
              <a:t>: </a:t>
            </a:r>
            <a:r>
              <a:rPr kumimoji="1" lang="ja-JP" altLang="en-US" sz="2000" dirty="0"/>
              <a:t>度数</a:t>
            </a: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5129333"/>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Tree>
    <p:extLst>
      <p:ext uri="{BB962C8B-B14F-4D97-AF65-F5344CB8AC3E}">
        <p14:creationId xmlns:p14="http://schemas.microsoft.com/office/powerpoint/2010/main" val="351511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数値実験</a:t>
            </a:r>
            <a:endParaRPr lang="en-US" altLang="ja-JP" sz="2400" dirty="0"/>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r>
              <a:rPr lang="ja-JP" altLang="en-US" sz="4050" dirty="0"/>
              <a:t>と今後の課題</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27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28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1527533484"/>
              </p:ext>
            </p:extLst>
          </p:nvPr>
        </p:nvGraphicFramePr>
        <p:xfrm>
          <a:off x="1" y="-1"/>
          <a:ext cx="2383442" cy="1723696"/>
        </p:xfrm>
        <a:graphic>
          <a:graphicData uri="http://schemas.openxmlformats.org/drawingml/2006/table">
            <a:tbl>
              <a:tblPr firstRow="1" bandRow="1">
                <a:tableStyleId>{7DF18680-E054-41AD-8BC1-D1AEF772440D}</a:tableStyleId>
              </a:tblPr>
              <a:tblGrid>
                <a:gridCol w="1588959">
                  <a:extLst>
                    <a:ext uri="{9D8B030D-6E8A-4147-A177-3AD203B41FA5}">
                      <a16:colId xmlns:a16="http://schemas.microsoft.com/office/drawing/2014/main" val="498377033"/>
                    </a:ext>
                  </a:extLst>
                </a:gridCol>
                <a:gridCol w="794483">
                  <a:extLst>
                    <a:ext uri="{9D8B030D-6E8A-4147-A177-3AD203B41FA5}">
                      <a16:colId xmlns:a16="http://schemas.microsoft.com/office/drawing/2014/main" val="3842990007"/>
                    </a:ext>
                  </a:extLst>
                </a:gridCol>
              </a:tblGrid>
              <a:tr h="553884">
                <a:tc gridSpan="2">
                  <a:txBody>
                    <a:bodyPr/>
                    <a:lstStyle/>
                    <a:p>
                      <a:pPr algn="ctr"/>
                      <a:r>
                        <a:rPr kumimoji="1" lang="en-US" altLang="ja-JP" sz="1500" dirty="0" err="1">
                          <a:solidFill>
                            <a:schemeClr val="tx1"/>
                          </a:solidFill>
                        </a:rPr>
                        <a:t>SpecAugment</a:t>
                      </a:r>
                      <a:endParaRPr kumimoji="1" lang="en-US" altLang="ja-JP" sz="1500" dirty="0">
                        <a:solidFill>
                          <a:schemeClr val="tx1"/>
                        </a:solidFill>
                      </a:endParaRPr>
                    </a:p>
                    <a:p>
                      <a:pPr algn="ctr"/>
                      <a:r>
                        <a:rPr kumimoji="1" lang="ja-JP" altLang="en-US" sz="1500" dirty="0">
                          <a:solidFill>
                            <a:schemeClr val="tx1"/>
                          </a:solidFill>
                        </a:rPr>
                        <a:t>パラメータ</a:t>
                      </a:r>
                    </a:p>
                  </a:txBody>
                  <a:tcPr marL="94254" marR="94254" marT="47127" marB="47127" anchor="ctr"/>
                </a:tc>
                <a:tc hMerge="1">
                  <a:txBody>
                    <a:bodyPr/>
                    <a:lstStyle/>
                    <a:p>
                      <a:endParaRPr kumimoji="1" lang="ja-JP" altLang="en-US" dirty="0"/>
                    </a:p>
                  </a:txBody>
                  <a:tcPr/>
                </a:tc>
                <a:extLst>
                  <a:ext uri="{0D108BD9-81ED-4DB2-BD59-A6C34878D82A}">
                    <a16:rowId xmlns:a16="http://schemas.microsoft.com/office/drawing/2014/main" val="2209923497"/>
                  </a:ext>
                </a:extLst>
              </a:tr>
              <a:tr h="292453">
                <a:tc>
                  <a:txBody>
                    <a:bodyPr/>
                    <a:lstStyle/>
                    <a:p>
                      <a:pPr algn="ctr"/>
                      <a:r>
                        <a:rPr kumimoji="1" lang="en-US" altLang="ja-JP" sz="1200" dirty="0"/>
                        <a:t>Time drop 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148425319"/>
                  </a:ext>
                </a:extLst>
              </a:tr>
              <a:tr h="292453">
                <a:tc>
                  <a:txBody>
                    <a:bodyPr/>
                    <a:lstStyle/>
                    <a:p>
                      <a:pPr algn="ctr"/>
                      <a:r>
                        <a:rPr kumimoji="1" lang="en-US" altLang="ja-JP" sz="1200" dirty="0"/>
                        <a:t>Time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516846195"/>
                  </a:ext>
                </a:extLst>
              </a:tr>
              <a:tr h="292453">
                <a:tc>
                  <a:txBody>
                    <a:bodyPr/>
                    <a:lstStyle/>
                    <a:p>
                      <a:pPr algn="ctr"/>
                      <a:r>
                        <a:rPr kumimoji="1" lang="en-US" altLang="ja-JP" sz="1200" dirty="0"/>
                        <a:t>Freq</a:t>
                      </a:r>
                      <a:r>
                        <a:rPr kumimoji="1" lang="ja-JP" altLang="en-US" sz="1200" dirty="0"/>
                        <a:t> </a:t>
                      </a:r>
                      <a:r>
                        <a:rPr kumimoji="1" lang="en-US" altLang="ja-JP" sz="1200" dirty="0"/>
                        <a:t>drop</a:t>
                      </a:r>
                      <a:r>
                        <a:rPr kumimoji="1" lang="ja-JP" altLang="en-US" sz="1200" dirty="0"/>
                        <a:t> </a:t>
                      </a:r>
                      <a:r>
                        <a:rPr kumimoji="1" lang="en-US" altLang="ja-JP" sz="1200" dirty="0"/>
                        <a:t>width</a:t>
                      </a:r>
                      <a:endParaRPr kumimoji="1" lang="ja-JP" altLang="en-US" sz="1200" dirty="0"/>
                    </a:p>
                  </a:txBody>
                  <a:tcPr marL="49625" marR="49625" marT="24812" marB="24812" anchor="ctr"/>
                </a:tc>
                <a:tc>
                  <a:txBody>
                    <a:bodyPr/>
                    <a:lstStyle/>
                    <a:p>
                      <a:pPr algn="ctr"/>
                      <a:r>
                        <a:rPr kumimoji="1" lang="en-US" altLang="ja-JP" sz="1400" b="1" dirty="0"/>
                        <a:t>[0, 4]</a:t>
                      </a:r>
                      <a:endParaRPr kumimoji="1" lang="ja-JP" altLang="en-US" sz="1400" b="1" dirty="0"/>
                    </a:p>
                  </a:txBody>
                  <a:tcPr marL="49625" marR="49625" marT="24812" marB="24812" anchor="ctr"/>
                </a:tc>
                <a:extLst>
                  <a:ext uri="{0D108BD9-81ED-4DB2-BD59-A6C34878D82A}">
                    <a16:rowId xmlns:a16="http://schemas.microsoft.com/office/drawing/2014/main" val="2994678791"/>
                  </a:ext>
                </a:extLst>
              </a:tr>
              <a:tr h="292453">
                <a:tc>
                  <a:txBody>
                    <a:bodyPr/>
                    <a:lstStyle/>
                    <a:p>
                      <a:pPr algn="ctr"/>
                      <a:r>
                        <a:rPr kumimoji="1" lang="en-US" altLang="ja-JP" sz="1200" dirty="0"/>
                        <a:t>Freq stripes num</a:t>
                      </a:r>
                      <a:endParaRPr kumimoji="1" lang="ja-JP" altLang="en-US" sz="1200" dirty="0"/>
                    </a:p>
                  </a:txBody>
                  <a:tcPr marL="49625" marR="49625" marT="24812" marB="24812" anchor="ctr"/>
                </a:tc>
                <a:tc>
                  <a:txBody>
                    <a:bodyPr/>
                    <a:lstStyle/>
                    <a:p>
                      <a:pPr algn="ctr"/>
                      <a:r>
                        <a:rPr kumimoji="1" lang="en-US" altLang="ja-JP" sz="1400" b="1" dirty="0"/>
                        <a:t>[0, 1]</a:t>
                      </a:r>
                      <a:endParaRPr kumimoji="1" lang="ja-JP" altLang="en-US" sz="1400" b="1" dirty="0"/>
                    </a:p>
                  </a:txBody>
                  <a:tcPr marL="49625" marR="49625" marT="24812" marB="24812" anchor="ctr"/>
                </a:tc>
                <a:extLst>
                  <a:ext uri="{0D108BD9-81ED-4DB2-BD59-A6C34878D82A}">
                    <a16:rowId xmlns:a16="http://schemas.microsoft.com/office/drawing/2014/main" val="489668410"/>
                  </a:ext>
                </a:extLst>
              </a:tr>
            </a:tbl>
          </a:graphicData>
        </a:graphic>
      </p:graphicFrame>
      <p:pic>
        <p:nvPicPr>
          <p:cNvPr id="9" name="図 8" descr="パソコンの画面&#10;&#10;中程度の精度で自動的に生成された説明">
            <a:extLst>
              <a:ext uri="{FF2B5EF4-FFF2-40B4-BE49-F238E27FC236}">
                <a16:creationId xmlns:a16="http://schemas.microsoft.com/office/drawing/2014/main" id="{B816666D-A1B1-45E4-9143-0366E1C4DE6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1144433" y="3152997"/>
            <a:ext cx="1828800" cy="1061544"/>
          </a:xfrm>
          <a:prstGeom prst="rect">
            <a:avLst/>
          </a:prstGeom>
        </p:spPr>
      </p:pic>
      <p:pic>
        <p:nvPicPr>
          <p:cNvPr id="10" name="図 9" descr="パソコンの画面&#10;&#10;中程度の精度で自動的に生成された説明">
            <a:extLst>
              <a:ext uri="{FF2B5EF4-FFF2-40B4-BE49-F238E27FC236}">
                <a16:creationId xmlns:a16="http://schemas.microsoft.com/office/drawing/2014/main" id="{86E3911F-48CC-4D1B-AB22-A49E3F884ACA}"/>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1636986"/>
            <a:ext cx="1828800" cy="1061544"/>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6DEA085B-1B68-4531-B308-6FF85BFC51A3}"/>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3152997"/>
            <a:ext cx="1828800" cy="1061544"/>
          </a:xfrm>
          <a:prstGeom prst="rect">
            <a:avLst/>
          </a:prstGeom>
        </p:spPr>
      </p:pic>
      <p:pic>
        <p:nvPicPr>
          <p:cNvPr id="12" name="図 11" descr="パソコンの画面&#10;&#10;中程度の精度で自動的に生成された説明">
            <a:extLst>
              <a:ext uri="{FF2B5EF4-FFF2-40B4-BE49-F238E27FC236}">
                <a16:creationId xmlns:a16="http://schemas.microsoft.com/office/drawing/2014/main" id="{A25428CB-C145-4116-BF2B-5797896E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362" t="10702" r="19619" b="56005"/>
          <a:stretch/>
        </p:blipFill>
        <p:spPr>
          <a:xfrm>
            <a:off x="3657600" y="4669008"/>
            <a:ext cx="1828800" cy="1061544"/>
          </a:xfrm>
          <a:prstGeom prst="rect">
            <a:avLst/>
          </a:prstGeom>
        </p:spPr>
      </p:pic>
      <p:graphicFrame>
        <p:nvGraphicFramePr>
          <p:cNvPr id="14" name="表 13">
            <a:extLst>
              <a:ext uri="{FF2B5EF4-FFF2-40B4-BE49-F238E27FC236}">
                <a16:creationId xmlns:a16="http://schemas.microsoft.com/office/drawing/2014/main" id="{CD5BF84A-433E-46D4-AFB2-E1769C79F2DC}"/>
              </a:ext>
            </a:extLst>
          </p:cNvPr>
          <p:cNvGraphicFramePr>
            <a:graphicFrameLocks noGrp="1"/>
          </p:cNvGraphicFramePr>
          <p:nvPr>
            <p:extLst>
              <p:ext uri="{D42A27DB-BD31-4B8C-83A1-F6EECF244321}">
                <p14:modId xmlns:p14="http://schemas.microsoft.com/office/powerpoint/2010/main" val="1822413566"/>
              </p:ext>
            </p:extLst>
          </p:nvPr>
        </p:nvGraphicFramePr>
        <p:xfrm>
          <a:off x="6170767" y="14682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4</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5" name="表 14">
            <a:extLst>
              <a:ext uri="{FF2B5EF4-FFF2-40B4-BE49-F238E27FC236}">
                <a16:creationId xmlns:a16="http://schemas.microsoft.com/office/drawing/2014/main" id="{469A052D-9527-4D50-9A3C-5A1377CCCB88}"/>
              </a:ext>
            </a:extLst>
          </p:cNvPr>
          <p:cNvGraphicFramePr>
            <a:graphicFrameLocks noGrp="1"/>
          </p:cNvGraphicFramePr>
          <p:nvPr>
            <p:extLst>
              <p:ext uri="{D42A27DB-BD31-4B8C-83A1-F6EECF244321}">
                <p14:modId xmlns:p14="http://schemas.microsoft.com/office/powerpoint/2010/main" val="2146730378"/>
              </p:ext>
            </p:extLst>
          </p:nvPr>
        </p:nvGraphicFramePr>
        <p:xfrm>
          <a:off x="6170767" y="29874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1</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2</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graphicFrame>
        <p:nvGraphicFramePr>
          <p:cNvPr id="16" name="表 15">
            <a:extLst>
              <a:ext uri="{FF2B5EF4-FFF2-40B4-BE49-F238E27FC236}">
                <a16:creationId xmlns:a16="http://schemas.microsoft.com/office/drawing/2014/main" id="{F7FB645B-DDB4-41A6-8C44-9F75E94A9625}"/>
              </a:ext>
            </a:extLst>
          </p:cNvPr>
          <p:cNvGraphicFramePr>
            <a:graphicFrameLocks noGrp="1"/>
          </p:cNvGraphicFramePr>
          <p:nvPr>
            <p:extLst>
              <p:ext uri="{D42A27DB-BD31-4B8C-83A1-F6EECF244321}">
                <p14:modId xmlns:p14="http://schemas.microsoft.com/office/powerpoint/2010/main" val="598544470"/>
              </p:ext>
            </p:extLst>
          </p:nvPr>
        </p:nvGraphicFramePr>
        <p:xfrm>
          <a:off x="6170767" y="4506658"/>
          <a:ext cx="1925646" cy="1392622"/>
        </p:xfrm>
        <a:graphic>
          <a:graphicData uri="http://schemas.openxmlformats.org/drawingml/2006/table">
            <a:tbl>
              <a:tblPr firstRow="1" bandRow="1">
                <a:tableStyleId>{7DF18680-E054-41AD-8BC1-D1AEF772440D}</a:tableStyleId>
              </a:tblPr>
              <a:tblGrid>
                <a:gridCol w="1283762">
                  <a:extLst>
                    <a:ext uri="{9D8B030D-6E8A-4147-A177-3AD203B41FA5}">
                      <a16:colId xmlns:a16="http://schemas.microsoft.com/office/drawing/2014/main" val="498377033"/>
                    </a:ext>
                  </a:extLst>
                </a:gridCol>
                <a:gridCol w="641884">
                  <a:extLst>
                    <a:ext uri="{9D8B030D-6E8A-4147-A177-3AD203B41FA5}">
                      <a16:colId xmlns:a16="http://schemas.microsoft.com/office/drawing/2014/main" val="3842990007"/>
                    </a:ext>
                  </a:extLst>
                </a:gridCol>
              </a:tblGrid>
              <a:tr h="447498">
                <a:tc gridSpan="2">
                  <a:txBody>
                    <a:bodyPr/>
                    <a:lstStyle/>
                    <a:p>
                      <a:pPr algn="ctr"/>
                      <a:r>
                        <a:rPr kumimoji="1" lang="en-US" altLang="ja-JP" sz="1200" dirty="0" err="1">
                          <a:solidFill>
                            <a:schemeClr val="tx1"/>
                          </a:solidFill>
                        </a:rPr>
                        <a:t>SpecAugment</a:t>
                      </a:r>
                      <a:endParaRPr kumimoji="1" lang="en-US" altLang="ja-JP" sz="1200" dirty="0">
                        <a:solidFill>
                          <a:schemeClr val="tx1"/>
                        </a:solidFill>
                      </a:endParaRPr>
                    </a:p>
                    <a:p>
                      <a:pPr algn="ctr"/>
                      <a:r>
                        <a:rPr kumimoji="1" lang="ja-JP" altLang="en-US" sz="1200" dirty="0">
                          <a:solidFill>
                            <a:schemeClr val="tx1"/>
                          </a:solidFill>
                        </a:rPr>
                        <a:t>パラメータ</a:t>
                      </a:r>
                    </a:p>
                  </a:txBody>
                  <a:tcPr marL="73877" marR="73877" marT="36938" marB="36938" anchor="ctr"/>
                </a:tc>
                <a:tc hMerge="1">
                  <a:txBody>
                    <a:bodyPr/>
                    <a:lstStyle/>
                    <a:p>
                      <a:endParaRPr kumimoji="1" lang="ja-JP" altLang="en-US" dirty="0"/>
                    </a:p>
                  </a:txBody>
                  <a:tcPr/>
                </a:tc>
                <a:extLst>
                  <a:ext uri="{0D108BD9-81ED-4DB2-BD59-A6C34878D82A}">
                    <a16:rowId xmlns:a16="http://schemas.microsoft.com/office/drawing/2014/main" val="2209923497"/>
                  </a:ext>
                </a:extLst>
              </a:tr>
              <a:tr h="236281">
                <a:tc>
                  <a:txBody>
                    <a:bodyPr/>
                    <a:lstStyle/>
                    <a:p>
                      <a:pPr algn="ctr"/>
                      <a:r>
                        <a:rPr kumimoji="1" lang="en-US" altLang="ja-JP" sz="1000" dirty="0"/>
                        <a:t>Time drop 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148425319"/>
                  </a:ext>
                </a:extLst>
              </a:tr>
              <a:tr h="236281">
                <a:tc>
                  <a:txBody>
                    <a:bodyPr/>
                    <a:lstStyle/>
                    <a:p>
                      <a:pPr algn="ctr"/>
                      <a:r>
                        <a:rPr kumimoji="1" lang="en-US" altLang="ja-JP" sz="1000" dirty="0"/>
                        <a:t>Time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516846195"/>
                  </a:ext>
                </a:extLst>
              </a:tr>
              <a:tr h="236281">
                <a:tc>
                  <a:txBody>
                    <a:bodyPr/>
                    <a:lstStyle/>
                    <a:p>
                      <a:pPr algn="ctr"/>
                      <a:r>
                        <a:rPr kumimoji="1" lang="en-US" altLang="ja-JP" sz="1000" dirty="0"/>
                        <a:t>Freq</a:t>
                      </a:r>
                      <a:r>
                        <a:rPr kumimoji="1" lang="ja-JP" altLang="en-US" sz="1000" dirty="0"/>
                        <a:t> </a:t>
                      </a:r>
                      <a:r>
                        <a:rPr kumimoji="1" lang="en-US" altLang="ja-JP" sz="1000" dirty="0"/>
                        <a:t>drop</a:t>
                      </a:r>
                      <a:r>
                        <a:rPr kumimoji="1" lang="ja-JP" altLang="en-US" sz="1000" dirty="0"/>
                        <a:t> </a:t>
                      </a:r>
                      <a:r>
                        <a:rPr kumimoji="1" lang="en-US" altLang="ja-JP" sz="1000" dirty="0"/>
                        <a:t>width</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2994678791"/>
                  </a:ext>
                </a:extLst>
              </a:tr>
              <a:tr h="236281">
                <a:tc>
                  <a:txBody>
                    <a:bodyPr/>
                    <a:lstStyle/>
                    <a:p>
                      <a:pPr algn="ctr"/>
                      <a:r>
                        <a:rPr kumimoji="1" lang="en-US" altLang="ja-JP" sz="1000" dirty="0"/>
                        <a:t>Freq stripes num</a:t>
                      </a:r>
                      <a:endParaRPr kumimoji="1" lang="ja-JP" altLang="en-US" sz="1000" dirty="0"/>
                    </a:p>
                  </a:txBody>
                  <a:tcPr marL="40093" marR="40093" marT="20046" marB="20046" anchor="ctr"/>
                </a:tc>
                <a:tc>
                  <a:txBody>
                    <a:bodyPr/>
                    <a:lstStyle/>
                    <a:p>
                      <a:pPr algn="ctr"/>
                      <a:r>
                        <a:rPr kumimoji="1" lang="en-US" altLang="ja-JP" sz="1100" b="1" dirty="0"/>
                        <a:t>0</a:t>
                      </a:r>
                      <a:endParaRPr kumimoji="1" lang="ja-JP" altLang="en-US" sz="1100" b="1" dirty="0"/>
                    </a:p>
                  </a:txBody>
                  <a:tcPr marL="40093" marR="40093" marT="20046" marB="20046" anchor="ctr"/>
                </a:tc>
                <a:extLst>
                  <a:ext uri="{0D108BD9-81ED-4DB2-BD59-A6C34878D82A}">
                    <a16:rowId xmlns:a16="http://schemas.microsoft.com/office/drawing/2014/main" val="489668410"/>
                  </a:ext>
                </a:extLst>
              </a:tr>
            </a:tbl>
          </a:graphicData>
        </a:graphic>
      </p:graphicFrame>
      <p:cxnSp>
        <p:nvCxnSpPr>
          <p:cNvPr id="17" name="直線矢印コネクタ 16">
            <a:extLst>
              <a:ext uri="{FF2B5EF4-FFF2-40B4-BE49-F238E27FC236}">
                <a16:creationId xmlns:a16="http://schemas.microsoft.com/office/drawing/2014/main" id="{B6545F9E-C1C2-4F5D-8214-5D87678A3950}"/>
              </a:ext>
            </a:extLst>
          </p:cNvPr>
          <p:cNvCxnSpPr>
            <a:stCxn id="9" idx="3"/>
            <a:endCxn id="10" idx="1"/>
          </p:cNvCxnSpPr>
          <p:nvPr/>
        </p:nvCxnSpPr>
        <p:spPr>
          <a:xfrm flipV="1">
            <a:off x="2973233" y="2167758"/>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7A3FDFB-6561-4940-BDB3-98F6B4E768FB}"/>
              </a:ext>
            </a:extLst>
          </p:cNvPr>
          <p:cNvCxnSpPr>
            <a:stCxn id="9" idx="3"/>
            <a:endCxn id="11" idx="1"/>
          </p:cNvCxnSpPr>
          <p:nvPr/>
        </p:nvCxnSpPr>
        <p:spPr>
          <a:xfrm>
            <a:off x="2973233" y="3683769"/>
            <a:ext cx="68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9C0299-0B8F-468F-81D6-57DD21DDE2CD}"/>
              </a:ext>
            </a:extLst>
          </p:cNvPr>
          <p:cNvCxnSpPr>
            <a:stCxn id="9" idx="3"/>
            <a:endCxn id="12" idx="1"/>
          </p:cNvCxnSpPr>
          <p:nvPr/>
        </p:nvCxnSpPr>
        <p:spPr>
          <a:xfrm>
            <a:off x="2973233" y="3683769"/>
            <a:ext cx="684367" cy="151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2761696-8ED5-47D3-AA84-DCE7948A5326}"/>
              </a:ext>
            </a:extLst>
          </p:cNvPr>
          <p:cNvSpPr/>
          <p:nvPr/>
        </p:nvSpPr>
        <p:spPr>
          <a:xfrm>
            <a:off x="4396154" y="1636985"/>
            <a:ext cx="261257"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A597142-43D8-4F72-9B4A-C7F7824057A7}"/>
              </a:ext>
            </a:extLst>
          </p:cNvPr>
          <p:cNvSpPr/>
          <p:nvPr/>
        </p:nvSpPr>
        <p:spPr>
          <a:xfrm rot="16200000">
            <a:off x="4440178" y="1144497"/>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528C3DC-FFFB-49EA-9808-6EB219224110}"/>
              </a:ext>
            </a:extLst>
          </p:cNvPr>
          <p:cNvSpPr/>
          <p:nvPr/>
        </p:nvSpPr>
        <p:spPr>
          <a:xfrm>
            <a:off x="4397348" y="3152996"/>
            <a:ext cx="57972" cy="10615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EC8901E-74EA-4297-BC21-8ADDE26F0E96}"/>
              </a:ext>
            </a:extLst>
          </p:cNvPr>
          <p:cNvSpPr/>
          <p:nvPr/>
        </p:nvSpPr>
        <p:spPr>
          <a:xfrm rot="16200000">
            <a:off x="4545112" y="2556767"/>
            <a:ext cx="53776"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DFE82B-11BD-4105-B335-C44F92A4E020}"/>
              </a:ext>
            </a:extLst>
          </p:cNvPr>
          <p:cNvSpPr/>
          <p:nvPr/>
        </p:nvSpPr>
        <p:spPr>
          <a:xfrm rot="16200000">
            <a:off x="4440178" y="1540511"/>
            <a:ext cx="261257"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A37F400-2B38-44E3-A799-A05BFDC0E2FE}"/>
              </a:ext>
            </a:extLst>
          </p:cNvPr>
          <p:cNvSpPr/>
          <p:nvPr/>
        </p:nvSpPr>
        <p:spPr>
          <a:xfrm rot="16200000">
            <a:off x="4440180" y="2860849"/>
            <a:ext cx="261253" cy="18288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050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Tree>
    <p:extLst>
      <p:ext uri="{BB962C8B-B14F-4D97-AF65-F5344CB8AC3E}">
        <p14:creationId xmlns:p14="http://schemas.microsoft.com/office/powerpoint/2010/main" val="33571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E705A6C-CFDB-4C3F-AF2F-AB4B66C7BB11}"/>
              </a:ext>
            </a:extLst>
          </p:cNvPr>
          <p:cNvSpPr/>
          <p:nvPr/>
        </p:nvSpPr>
        <p:spPr>
          <a:xfrm>
            <a:off x="1" y="1510749"/>
            <a:ext cx="9144000" cy="5347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r>
              <a:rPr kumimoji="1" lang="en-US" altLang="ja-JP" sz="3600" cap="none" dirty="0">
                <a:solidFill>
                  <a:schemeClr val="tx1"/>
                </a:solidFill>
              </a:rPr>
              <a:t> [Time Warping]</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pic>
        <p:nvPicPr>
          <p:cNvPr id="6" name="図 5" descr="背景パターン が含まれている画像&#10;&#10;自動的に生成された説明">
            <a:extLst>
              <a:ext uri="{FF2B5EF4-FFF2-40B4-BE49-F238E27FC236}">
                <a16:creationId xmlns:a16="http://schemas.microsoft.com/office/drawing/2014/main" id="{48298254-1C00-434E-8E01-2BBFBD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09853"/>
            <a:ext cx="4030998" cy="3591253"/>
          </a:xfrm>
          <a:prstGeom prst="rect">
            <a:avLst/>
          </a:prstGeom>
        </p:spPr>
      </p:pic>
      <p:pic>
        <p:nvPicPr>
          <p:cNvPr id="9" name="図 8" descr="ダイアグラム&#10;&#10;自動的に生成された説明">
            <a:extLst>
              <a:ext uri="{FF2B5EF4-FFF2-40B4-BE49-F238E27FC236}">
                <a16:creationId xmlns:a16="http://schemas.microsoft.com/office/drawing/2014/main" id="{E7AA8E5C-86A8-4AAE-856C-3439D0609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9" y="1880680"/>
            <a:ext cx="4273823" cy="4607390"/>
          </a:xfrm>
          <a:prstGeom prst="rect">
            <a:avLst/>
          </a:prstGeom>
        </p:spPr>
      </p:pic>
    </p:spTree>
    <p:extLst>
      <p:ext uri="{BB962C8B-B14F-4D97-AF65-F5344CB8AC3E}">
        <p14:creationId xmlns:p14="http://schemas.microsoft.com/office/powerpoint/2010/main" val="261977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3" name="テキスト ボックス 2">
            <a:extLst>
              <a:ext uri="{FF2B5EF4-FFF2-40B4-BE49-F238E27FC236}">
                <a16:creationId xmlns:a16="http://schemas.microsoft.com/office/drawing/2014/main" id="{8DE2A663-3F42-4A94-9DD9-B4B1B2B3EEB0}"/>
              </a:ext>
            </a:extLst>
          </p:cNvPr>
          <p:cNvSpPr txBox="1"/>
          <p:nvPr/>
        </p:nvSpPr>
        <p:spPr>
          <a:xfrm>
            <a:off x="6316717" y="596018"/>
            <a:ext cx="1849821" cy="1277273"/>
          </a:xfrm>
          <a:prstGeom prst="rect">
            <a:avLst/>
          </a:prstGeom>
          <a:noFill/>
        </p:spPr>
        <p:txBody>
          <a:bodyPr wrap="square" rtlCol="0">
            <a:spAutoFit/>
          </a:bodyPr>
          <a:lstStyle/>
          <a:p>
            <a:pPr algn="r"/>
            <a:r>
              <a:rPr kumimoji="1" lang="en-US" altLang="ja-JP" sz="700" dirty="0"/>
              <a:t>@misc{simonyan2015deep,</a:t>
            </a:r>
          </a:p>
          <a:p>
            <a:pPr algn="r"/>
            <a:r>
              <a:rPr kumimoji="1" lang="en-US" altLang="ja-JP" sz="700" dirty="0"/>
              <a:t>      title={Very Deep Convolutional Networks for Large-Scale Image Recognition}, </a:t>
            </a:r>
          </a:p>
          <a:p>
            <a:pPr algn="r"/>
            <a:r>
              <a:rPr kumimoji="1" lang="en-US" altLang="ja-JP" sz="700" dirty="0"/>
              <a:t>      author={Karen </a:t>
            </a:r>
            <a:r>
              <a:rPr kumimoji="1" lang="en-US" altLang="ja-JP" sz="700" dirty="0" err="1"/>
              <a:t>Simonyan</a:t>
            </a:r>
            <a:r>
              <a:rPr kumimoji="1" lang="en-US" altLang="ja-JP" sz="700" dirty="0"/>
              <a:t> and Andrew Zisserman},</a:t>
            </a:r>
          </a:p>
          <a:p>
            <a:pPr algn="r"/>
            <a:r>
              <a:rPr kumimoji="1" lang="en-US" altLang="ja-JP" sz="700" dirty="0"/>
              <a:t>      year={2015},</a:t>
            </a:r>
          </a:p>
          <a:p>
            <a:pPr algn="r"/>
            <a:r>
              <a:rPr kumimoji="1" lang="en-US" altLang="ja-JP" sz="700" dirty="0"/>
              <a:t>      </a:t>
            </a:r>
            <a:r>
              <a:rPr kumimoji="1" lang="en-US" altLang="ja-JP" sz="700" dirty="0" err="1"/>
              <a:t>eprint</a:t>
            </a:r>
            <a:r>
              <a:rPr kumimoji="1" lang="en-US" altLang="ja-JP" sz="700" dirty="0"/>
              <a:t>={1409.1556},</a:t>
            </a:r>
          </a:p>
          <a:p>
            <a:pPr algn="r"/>
            <a:r>
              <a:rPr kumimoji="1" lang="en-US" altLang="ja-JP" sz="700" dirty="0"/>
              <a:t>      </a:t>
            </a:r>
            <a:r>
              <a:rPr kumimoji="1" lang="en-US" altLang="ja-JP" sz="700" dirty="0" err="1"/>
              <a:t>archivePrefix</a:t>
            </a:r>
            <a:r>
              <a:rPr kumimoji="1" lang="en-US" altLang="ja-JP" sz="700" dirty="0"/>
              <a:t>={</a:t>
            </a:r>
            <a:r>
              <a:rPr kumimoji="1" lang="en-US" altLang="ja-JP" sz="700" dirty="0" err="1"/>
              <a:t>arXiv</a:t>
            </a:r>
            <a:r>
              <a:rPr kumimoji="1" lang="en-US" altLang="ja-JP" sz="700" dirty="0"/>
              <a:t>},</a:t>
            </a:r>
          </a:p>
          <a:p>
            <a:pPr algn="r"/>
            <a:r>
              <a:rPr kumimoji="1" lang="en-US" altLang="ja-JP" sz="700" dirty="0"/>
              <a:t>      </a:t>
            </a:r>
            <a:r>
              <a:rPr kumimoji="1" lang="en-US" altLang="ja-JP" sz="700" dirty="0" err="1"/>
              <a:t>primaryClass</a:t>
            </a:r>
            <a:r>
              <a:rPr kumimoji="1" lang="en-US" altLang="ja-JP" sz="700" dirty="0"/>
              <a:t>={cs.CV}</a:t>
            </a:r>
          </a:p>
          <a:p>
            <a:pPr algn="r"/>
            <a:r>
              <a:rPr kumimoji="1" lang="en-US" altLang="ja-JP" sz="700" dirty="0"/>
              <a:t>}</a:t>
            </a:r>
            <a:endParaRPr kumimoji="1" lang="ja-JP" altLang="en-US" sz="700" dirty="0"/>
          </a:p>
        </p:txBody>
      </p:sp>
    </p:spTree>
    <p:extLst>
      <p:ext uri="{BB962C8B-B14F-4D97-AF65-F5344CB8AC3E}">
        <p14:creationId xmlns:p14="http://schemas.microsoft.com/office/powerpoint/2010/main" val="292882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Models,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endParaRPr lang="en-US" altLang="ja-JP" sz="2400" dirty="0">
              <a:latin typeface="+mn-ea"/>
              <a:ea typeface="+mn-ea"/>
            </a:endParaRPr>
          </a:p>
          <a:p>
            <a:pPr marL="0" lvl="0" indent="0" algn="l" rtl="0">
              <a:spcBef>
                <a:spcPts val="0"/>
              </a:spcBef>
              <a:spcAft>
                <a:spcPts val="0"/>
              </a:spcAft>
              <a:buNone/>
            </a:pPr>
            <a:br>
              <a:rPr lang="en-US" altLang="ja-JP" sz="2400" dirty="0">
                <a:latin typeface="+mn-ea"/>
                <a:ea typeface="+mn-ea"/>
              </a:rPr>
            </a:br>
            <a:r>
              <a:rPr lang="en-US" altLang="ja-JP" sz="2400" dirty="0">
                <a:latin typeface="+mn-ea"/>
                <a:ea typeface="+mn-ea"/>
              </a:rPr>
              <a:t>	</a:t>
            </a:r>
            <a:r>
              <a:rPr lang="ja-JP" altLang="en-US" sz="2400" dirty="0">
                <a:latin typeface="+mn-ea"/>
                <a:ea typeface="+mn-ea"/>
              </a:rPr>
              <a:t>・チャット </a:t>
            </a:r>
            <a:r>
              <a:rPr lang="en-US" altLang="ja-JP" sz="2400" dirty="0">
                <a:latin typeface="+mn-ea"/>
                <a:ea typeface="+mn-ea"/>
              </a:rPr>
              <a:t>bot</a:t>
            </a:r>
          </a:p>
          <a:p>
            <a:pPr marL="0" lvl="0" indent="0" algn="l" rtl="0">
              <a:spcBef>
                <a:spcPts val="0"/>
              </a:spcBef>
              <a:spcAft>
                <a:spcPts val="0"/>
              </a:spcAft>
              <a:buNone/>
            </a:pPr>
            <a:r>
              <a:rPr lang="en-US" altLang="ja-JP" sz="2400" dirty="0">
                <a:latin typeface="+mn-ea"/>
              </a:rPr>
              <a:t>	</a:t>
            </a:r>
            <a:r>
              <a:rPr lang="ja-JP" altLang="en-US" sz="2400" dirty="0">
                <a:latin typeface="+mn-ea"/>
              </a:rPr>
              <a:t>・コンテンツ生成</a:t>
            </a:r>
            <a:endParaRPr lang="en-US" altLang="ja-JP" sz="2400" dirty="0">
              <a:latin typeface="+mn-ea"/>
            </a:endParaRPr>
          </a:p>
          <a:p>
            <a:pPr marL="0" lvl="0" indent="0" algn="l" rtl="0">
              <a:spcBef>
                <a:spcPts val="0"/>
              </a:spcBef>
              <a:spcAft>
                <a:spcPts val="0"/>
              </a:spcAft>
              <a:buNone/>
            </a:pPr>
            <a:r>
              <a:rPr lang="en-US" altLang="ja-JP" sz="2400" dirty="0">
                <a:latin typeface="+mn-ea"/>
                <a:ea typeface="+mn-ea"/>
              </a:rPr>
              <a:t>	</a:t>
            </a:r>
            <a:r>
              <a:rPr lang="ja-JP" altLang="en-US" sz="2400" dirty="0">
                <a:latin typeface="+mn-ea"/>
                <a:ea typeface="+mn-ea"/>
              </a:rPr>
              <a:t>・データ分析</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など</a:t>
            </a:r>
            <a:endParaRPr lang="en-US" altLang="ja-JP" sz="2400" dirty="0">
              <a:latin typeface="+mn-ea"/>
            </a:endParaRPr>
          </a:p>
          <a:p>
            <a:pPr marL="0" lvl="0" indent="0" algn="l" rtl="0">
              <a:spcBef>
                <a:spcPts val="0"/>
              </a:spcBef>
              <a:spcAft>
                <a:spcPts val="0"/>
              </a:spcAft>
              <a:buNone/>
            </a:pP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⇒精度向上のためには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dirty="0">
                <a:solidFill>
                  <a:schemeClr val="tx1">
                    <a:lumMod val="95000"/>
                  </a:schemeClr>
                </a:solidFill>
                <a:latin typeface="+mn-ea"/>
                <a:ea typeface="+mn-ea"/>
              </a:rPr>
              <a:t>最適な処理</a:t>
            </a:r>
            <a:r>
              <a:rPr lang="ja-JP" altLang="en-US" sz="2400" b="1"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grpSp>
        <p:nvGrpSpPr>
          <p:cNvPr id="13" name="グループ化 12">
            <a:extLst>
              <a:ext uri="{FF2B5EF4-FFF2-40B4-BE49-F238E27FC236}">
                <a16:creationId xmlns:a16="http://schemas.microsoft.com/office/drawing/2014/main" id="{C7534B31-C30B-F23F-BC09-9FA88503C6B0}"/>
              </a:ext>
            </a:extLst>
          </p:cNvPr>
          <p:cNvGrpSpPr/>
          <p:nvPr/>
        </p:nvGrpSpPr>
        <p:grpSpPr>
          <a:xfrm>
            <a:off x="5369392" y="2950028"/>
            <a:ext cx="2707808" cy="2160658"/>
            <a:chOff x="9614821" y="2733845"/>
            <a:chExt cx="3361132" cy="3008213"/>
          </a:xfrm>
        </p:grpSpPr>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1" y="2733845"/>
              <a:ext cx="3361132" cy="3008213"/>
            </a:xfrm>
            <a:prstGeom prst="rect">
              <a:avLst/>
            </a:prstGeom>
          </p:spPr>
        </p:pic>
        <p:pic>
          <p:nvPicPr>
            <p:cNvPr id="1026" name="Picture 2" descr="学ぶ人工知能のイラスト">
              <a:extLst>
                <a:ext uri="{FF2B5EF4-FFF2-40B4-BE49-F238E27FC236}">
                  <a16:creationId xmlns:a16="http://schemas.microsoft.com/office/drawing/2014/main" id="{E3404BC8-6710-068E-0674-81A92986A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311" y="3429000"/>
              <a:ext cx="1087700" cy="1182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a:t>
            </a:r>
            <a:br>
              <a:rPr kumimoji="1" lang="en-US" altLang="ja-JP" sz="2400" dirty="0"/>
            </a:br>
            <a:r>
              <a:rPr kumimoji="1" lang="ja-JP" altLang="en-US" sz="2400" dirty="0"/>
              <a:t>畳み込 みニューラルネットワーク</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ショートカット接続機構を導入することで</a:t>
            </a:r>
            <a:r>
              <a:rPr kumimoji="1" lang="en-US" altLang="ja-JP" sz="2400" dirty="0"/>
              <a:t>,</a:t>
            </a:r>
            <a:br>
              <a:rPr kumimoji="1" lang="en-US" altLang="ja-JP" sz="2400" dirty="0"/>
            </a:br>
            <a:r>
              <a:rPr kumimoji="1" lang="ja-JP" altLang="en-US" sz="2400" dirty="0"/>
              <a:t>層の入力を参照した残差関数を学習し</a:t>
            </a:r>
            <a:r>
              <a:rPr kumimoji="1" lang="en-US" altLang="ja-JP" sz="2400" dirty="0"/>
              <a:t>, </a:t>
            </a:r>
            <a:br>
              <a:rPr kumimoji="1" lang="en-US" altLang="ja-JP" sz="2400" dirty="0"/>
            </a:br>
            <a:r>
              <a:rPr kumimoji="1" lang="ja-JP" altLang="en-US" sz="2400" dirty="0"/>
              <a:t>勾配消失問題を解決した</a:t>
            </a:r>
            <a:r>
              <a:rPr kumimoji="1" lang="en-US" altLang="ja-JP" sz="2400" dirty="0"/>
              <a:t>. </a:t>
            </a:r>
          </a:p>
          <a:p>
            <a:endParaRPr kumimoji="1" lang="en-US" altLang="ja-JP"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693471"/>
            <a:ext cx="3106413" cy="1844675"/>
          </a:xfrm>
          <a:prstGeom prst="rect">
            <a:avLst/>
          </a:prstGeom>
        </p:spPr>
      </p:pic>
      <p:sp>
        <p:nvSpPr>
          <p:cNvPr id="3" name="テキスト ボックス 2">
            <a:extLst>
              <a:ext uri="{FF2B5EF4-FFF2-40B4-BE49-F238E27FC236}">
                <a16:creationId xmlns:a16="http://schemas.microsoft.com/office/drawing/2014/main" id="{468F5525-F2D6-4A7E-8C2E-0163B67BFED0}"/>
              </a:ext>
            </a:extLst>
          </p:cNvPr>
          <p:cNvSpPr txBox="1"/>
          <p:nvPr/>
        </p:nvSpPr>
        <p:spPr>
          <a:xfrm>
            <a:off x="4971393" y="5103134"/>
            <a:ext cx="2564524" cy="861774"/>
          </a:xfrm>
          <a:prstGeom prst="rect">
            <a:avLst/>
          </a:prstGeom>
          <a:noFill/>
        </p:spPr>
        <p:txBody>
          <a:bodyPr wrap="square" rtlCol="0">
            <a:spAutoFit/>
          </a:bodyPr>
          <a:lstStyle/>
          <a:p>
            <a:r>
              <a:rPr kumimoji="1" lang="en-US" altLang="ja-JP" sz="1000" dirty="0" err="1"/>
              <a:t>Kaiming</a:t>
            </a:r>
            <a:r>
              <a:rPr kumimoji="1" lang="en-US" altLang="ja-JP" sz="1000" dirty="0"/>
              <a:t> He , </a:t>
            </a:r>
            <a:r>
              <a:rPr kumimoji="1" lang="en-US" altLang="ja-JP" sz="1000" dirty="0" err="1"/>
              <a:t>Xiangyu</a:t>
            </a:r>
            <a:r>
              <a:rPr kumimoji="1" lang="en-US" altLang="ja-JP" sz="1000" dirty="0"/>
              <a:t> Zhang, </a:t>
            </a:r>
            <a:r>
              <a:rPr kumimoji="1" lang="en-US" altLang="ja-JP" sz="1000" dirty="0" err="1"/>
              <a:t>Shaoqing</a:t>
            </a:r>
            <a:r>
              <a:rPr kumimoji="1" lang="en-US" altLang="ja-JP" sz="1000" dirty="0"/>
              <a:t> Ren, Jian Sun,</a:t>
            </a:r>
          </a:p>
          <a:p>
            <a:r>
              <a:rPr kumimoji="1" lang="en-US" altLang="ja-JP" sz="1000" dirty="0"/>
              <a:t>Deep Residual Learning for Image Recognition, </a:t>
            </a:r>
          </a:p>
          <a:p>
            <a:r>
              <a:rPr kumimoji="1" lang="en-US" altLang="ja-JP" sz="1000" dirty="0" err="1"/>
              <a:t>CoRR</a:t>
            </a:r>
            <a:r>
              <a:rPr kumimoji="1" lang="en-US" altLang="ja-JP" sz="1000" dirty="0"/>
              <a:t>, abs/1512.03385, 2015</a:t>
            </a:r>
          </a:p>
        </p:txBody>
      </p:sp>
    </p:spTree>
    <p:extLst>
      <p:ext uri="{BB962C8B-B14F-4D97-AF65-F5344CB8AC3E}">
        <p14:creationId xmlns:p14="http://schemas.microsoft.com/office/powerpoint/2010/main" val="4287104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358C14-6ACD-448B-ADEF-2AC76AC524A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9C1AB60-ECB2-41FD-977A-E0368330AA4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DD15F8-8CA7-4564-A05C-ED9A052787D0}"/>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Tree>
    <p:extLst>
      <p:ext uri="{BB962C8B-B14F-4D97-AF65-F5344CB8AC3E}">
        <p14:creationId xmlns:p14="http://schemas.microsoft.com/office/powerpoint/2010/main" val="326081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自然言語処理におけるプーリング手法</a:t>
            </a:r>
            <a:r>
              <a:rPr lang="en-US" altLang="ja-JP" sz="2400" b="1" dirty="0">
                <a:latin typeface="+mn-ea"/>
              </a:rPr>
              <a:t> (</a:t>
            </a:r>
            <a:r>
              <a:rPr lang="ja-JP" altLang="en-US" sz="2400" b="1" dirty="0">
                <a:latin typeface="+mn-ea"/>
              </a:rPr>
              <a:t>例</a:t>
            </a:r>
            <a:r>
              <a:rPr lang="en-US" altLang="ja-JP" sz="2400" b="1" dirty="0">
                <a:latin typeface="+mn-ea"/>
              </a:rPr>
              <a:t>: BERT)</a:t>
            </a:r>
            <a:endParaRPr sz="2400"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grpSp>
        <p:nvGrpSpPr>
          <p:cNvPr id="13" name="グループ化 12">
            <a:extLst>
              <a:ext uri="{FF2B5EF4-FFF2-40B4-BE49-F238E27FC236}">
                <a16:creationId xmlns:a16="http://schemas.microsoft.com/office/drawing/2014/main" id="{D603A3B7-00FB-4FC0-72FC-A24230728E1D}"/>
              </a:ext>
            </a:extLst>
          </p:cNvPr>
          <p:cNvGrpSpPr/>
          <p:nvPr/>
        </p:nvGrpSpPr>
        <p:grpSpPr>
          <a:xfrm>
            <a:off x="1049725" y="1615097"/>
            <a:ext cx="6522034" cy="4594842"/>
            <a:chOff x="956452" y="1230086"/>
            <a:chExt cx="7231095" cy="5313299"/>
          </a:xfrm>
        </p:grpSpPr>
        <p:sp>
          <p:nvSpPr>
            <p:cNvPr id="12" name="正方形/長方形 11">
              <a:extLst>
                <a:ext uri="{FF2B5EF4-FFF2-40B4-BE49-F238E27FC236}">
                  <a16:creationId xmlns:a16="http://schemas.microsoft.com/office/drawing/2014/main" id="{4595301C-4EB2-5DCE-CD7F-146CBF5AEB77}"/>
                </a:ext>
              </a:extLst>
            </p:cNvPr>
            <p:cNvSpPr/>
            <p:nvPr/>
          </p:nvSpPr>
          <p:spPr>
            <a:xfrm>
              <a:off x="3962399" y="1230086"/>
              <a:ext cx="2743201" cy="1257169"/>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1" name="図 10" descr="ダイアグラム&#10;&#10;自動的に生成された説明">
              <a:extLst>
                <a:ext uri="{FF2B5EF4-FFF2-40B4-BE49-F238E27FC236}">
                  <a16:creationId xmlns:a16="http://schemas.microsoft.com/office/drawing/2014/main" id="{A51D256C-86D7-0ACA-813D-D830257BCC7E}"/>
                </a:ext>
              </a:extLst>
            </p:cNvPr>
            <p:cNvPicPr>
              <a:picLocks noChangeAspect="1"/>
            </p:cNvPicPr>
            <p:nvPr/>
          </p:nvPicPr>
          <p:blipFill>
            <a:blip r:embed="rId3"/>
            <a:stretch>
              <a:fillRect/>
            </a:stretch>
          </p:blipFill>
          <p:spPr>
            <a:xfrm>
              <a:off x="956452" y="1380262"/>
              <a:ext cx="7231095" cy="5163123"/>
            </a:xfrm>
            <a:prstGeom prst="rect">
              <a:avLst/>
            </a:prstGeom>
          </p:spPr>
        </p:pic>
      </p:grpSp>
      <p:sp>
        <p:nvSpPr>
          <p:cNvPr id="14" name="右中かっこ 13">
            <a:extLst>
              <a:ext uri="{FF2B5EF4-FFF2-40B4-BE49-F238E27FC236}">
                <a16:creationId xmlns:a16="http://schemas.microsoft.com/office/drawing/2014/main" id="{DCB93198-67D3-1EFD-181D-AA0A8BD549C4}"/>
              </a:ext>
            </a:extLst>
          </p:cNvPr>
          <p:cNvSpPr/>
          <p:nvPr/>
        </p:nvSpPr>
        <p:spPr>
          <a:xfrm rot="16200000">
            <a:off x="4622712" y="285987"/>
            <a:ext cx="732077" cy="5166018"/>
          </a:xfrm>
          <a:prstGeom prst="rightBrace">
            <a:avLst>
              <a:gd name="adj1" fmla="val 8333"/>
              <a:gd name="adj2" fmla="val 49922"/>
            </a:avLst>
          </a:prstGeom>
          <a:ln w="28575">
            <a:solidFill>
              <a:schemeClr val="tx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E8578A-7E62-D651-3052-A0E72DFFE21F}"/>
              </a:ext>
            </a:extLst>
          </p:cNvPr>
          <p:cNvSpPr/>
          <p:nvPr/>
        </p:nvSpPr>
        <p:spPr>
          <a:xfrm>
            <a:off x="1086092" y="3198095"/>
            <a:ext cx="1173931" cy="732078"/>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grpSp>
        <p:nvGrpSpPr>
          <p:cNvPr id="49" name="グループ化 48">
            <a:extLst>
              <a:ext uri="{FF2B5EF4-FFF2-40B4-BE49-F238E27FC236}">
                <a16:creationId xmlns:a16="http://schemas.microsoft.com/office/drawing/2014/main" id="{AEB79C3B-46F4-D9FD-0D18-672532F38934}"/>
              </a:ext>
            </a:extLst>
          </p:cNvPr>
          <p:cNvGrpSpPr/>
          <p:nvPr/>
        </p:nvGrpSpPr>
        <p:grpSpPr>
          <a:xfrm>
            <a:off x="2169758" y="1784252"/>
            <a:ext cx="4804483" cy="4036563"/>
            <a:chOff x="2169758" y="1604711"/>
            <a:chExt cx="4804483" cy="4036563"/>
          </a:xfrm>
        </p:grpSpPr>
        <p:pic>
          <p:nvPicPr>
            <p:cNvPr id="41" name="図 40" descr="タイムライン&#10;&#10;自動的に生成された説明">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758" y="1604711"/>
              <a:ext cx="4804483" cy="4036563"/>
            </a:xfrm>
            <a:prstGeom prst="rect">
              <a:avLst/>
            </a:prstGeom>
          </p:spPr>
        </p:pic>
        <p:sp>
          <p:nvSpPr>
            <p:cNvPr id="47" name="正方形/長方形 46">
              <a:extLst>
                <a:ext uri="{FF2B5EF4-FFF2-40B4-BE49-F238E27FC236}">
                  <a16:creationId xmlns:a16="http://schemas.microsoft.com/office/drawing/2014/main" id="{E52814F6-3A66-4743-7885-77589D27AFF0}"/>
                </a:ext>
              </a:extLst>
            </p:cNvPr>
            <p:cNvSpPr/>
            <p:nvPr/>
          </p:nvSpPr>
          <p:spPr>
            <a:xfrm>
              <a:off x="4474723" y="4426085"/>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639DD505-F494-88C7-DB88-C8F2E9175B6A}"/>
                </a:ext>
              </a:extLst>
            </p:cNvPr>
            <p:cNvSpPr/>
            <p:nvPr/>
          </p:nvSpPr>
          <p:spPr>
            <a:xfrm>
              <a:off x="5570679" y="2166026"/>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41" name="図 40" descr="タイムライン&#10;&#10;自動的に生成された説明">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758" y="1784252"/>
            <a:ext cx="4804483"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7B3E391A-429D-1F7A-5421-E37AC966C42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1968AA-BC94-D9C2-456B-A2FB4B2AAC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3A86D484-05C6-16AD-69E7-FB62B7C2E4BA}"/>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5"/>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45B76A3C-6E0A-F504-BB66-E5AAB1654343}"/>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sp>
        <p:nvSpPr>
          <p:cNvPr id="47" name="正方形/長方形 46">
            <a:extLst>
              <a:ext uri="{FF2B5EF4-FFF2-40B4-BE49-F238E27FC236}">
                <a16:creationId xmlns:a16="http://schemas.microsoft.com/office/drawing/2014/main" id="{614CB56C-0605-9701-A6A2-480BAF1D573C}"/>
              </a:ext>
            </a:extLst>
          </p:cNvPr>
          <p:cNvSpPr/>
          <p:nvPr/>
        </p:nvSpPr>
        <p:spPr>
          <a:xfrm>
            <a:off x="4474723" y="4605626"/>
            <a:ext cx="564205" cy="496111"/>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01FAE03-B18A-C84E-8287-EFCA8F4D9A5B}"/>
              </a:ext>
            </a:extLst>
          </p:cNvPr>
          <p:cNvSpPr/>
          <p:nvPr/>
        </p:nvSpPr>
        <p:spPr>
          <a:xfrm>
            <a:off x="5570679" y="2345567"/>
            <a:ext cx="1190045" cy="421532"/>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en-US" altLang="ja-JP" dirty="0"/>
              <a:t>LLM </a:t>
            </a:r>
            <a:r>
              <a:rPr kumimoji="1" lang="ja-JP" altLang="en-US" dirty="0"/>
              <a:t>から得た追加項</a:t>
            </a:r>
          </a:p>
        </p:txBody>
      </p:sp>
    </p:spTree>
    <p:extLst>
      <p:ext uri="{BB962C8B-B14F-4D97-AF65-F5344CB8AC3E}">
        <p14:creationId xmlns:p14="http://schemas.microsoft.com/office/powerpoint/2010/main" val="203860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079" y="3233970"/>
            <a:ext cx="3114518" cy="274926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33178</TotalTime>
  <Words>5020</Words>
  <Application>Microsoft Office PowerPoint</Application>
  <PresentationFormat>画面に合わせる (4:3)</PresentationFormat>
  <Paragraphs>716</Paragraphs>
  <Slides>48</Slides>
  <Notes>42</Notes>
  <HiddenSlides>3</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48</vt:i4>
      </vt:variant>
    </vt:vector>
  </HeadingPairs>
  <TitlesOfParts>
    <vt:vector size="57" baseType="lpstr">
      <vt:lpstr>BIZ UDP明朝 Medium</vt:lpstr>
      <vt:lpstr>游ゴシック</vt:lpstr>
      <vt:lpstr>Arial</vt:lpstr>
      <vt:lpstr>Cambria Math</vt:lpstr>
      <vt:lpstr>Century Gothic</vt:lpstr>
      <vt:lpstr>Consolas</vt:lpstr>
      <vt:lpstr>Courier New</vt:lpstr>
      <vt:lpstr>Lato</vt:lpstr>
      <vt:lpstr>メッシュ</vt:lpstr>
      <vt:lpstr>BERT を用いた原文と要約文の 分散表現の最適な統合手法の検討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発表の流れ</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まとめと今後の課題</vt:lpstr>
      <vt:lpstr>今後の課題</vt:lpstr>
      <vt:lpstr>PowerPoint プレゼンテーション</vt:lpstr>
      <vt:lpstr>PowerPoint プレゼンテーション</vt:lpstr>
      <vt:lpstr>Doc2Vec</vt:lpstr>
      <vt:lpstr>PowerPoint プレゼンテーション</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SpecAugment [Time Warping]</vt:lpstr>
      <vt:lpstr>VGG</vt:lpstr>
      <vt:lpstr>Residual Net (ResNet)</vt:lpstr>
      <vt:lpstr>PowerPoint プレゼンテーション</vt:lpstr>
      <vt:lpstr>Doc2Vec 学習パラメータ</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656</cp:revision>
  <dcterms:created xsi:type="dcterms:W3CDTF">2020-01-13T19:40:26Z</dcterms:created>
  <dcterms:modified xsi:type="dcterms:W3CDTF">2024-11-29T11:27:58Z</dcterms:modified>
</cp:coreProperties>
</file>